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53" r:id="rId1"/>
    <p:sldMasterId id="2147483665" r:id="rId2"/>
  </p:sldMasterIdLst>
  <p:notesMasterIdLst>
    <p:notesMasterId r:id="rId55"/>
  </p:notesMasterIdLst>
  <p:handoutMasterIdLst>
    <p:handoutMasterId r:id="rId56"/>
  </p:handoutMasterIdLst>
  <p:sldIdLst>
    <p:sldId id="520" r:id="rId3"/>
    <p:sldId id="574" r:id="rId4"/>
    <p:sldId id="636" r:id="rId5"/>
    <p:sldId id="650" r:id="rId6"/>
    <p:sldId id="581" r:id="rId7"/>
    <p:sldId id="580" r:id="rId8"/>
    <p:sldId id="651" r:id="rId9"/>
    <p:sldId id="641" r:id="rId10"/>
    <p:sldId id="640" r:id="rId11"/>
    <p:sldId id="702" r:id="rId12"/>
    <p:sldId id="703" r:id="rId13"/>
    <p:sldId id="704" r:id="rId14"/>
    <p:sldId id="705" r:id="rId15"/>
    <p:sldId id="583" r:id="rId16"/>
    <p:sldId id="637" r:id="rId17"/>
    <p:sldId id="638" r:id="rId18"/>
    <p:sldId id="633" r:id="rId19"/>
    <p:sldId id="635" r:id="rId20"/>
    <p:sldId id="549" r:id="rId21"/>
    <p:sldId id="698" r:id="rId22"/>
    <p:sldId id="655" r:id="rId23"/>
    <p:sldId id="656" r:id="rId24"/>
    <p:sldId id="657" r:id="rId25"/>
    <p:sldId id="653" r:id="rId26"/>
    <p:sldId id="699" r:id="rId27"/>
    <p:sldId id="659" r:id="rId28"/>
    <p:sldId id="609" r:id="rId29"/>
    <p:sldId id="660" r:id="rId30"/>
    <p:sldId id="616" r:id="rId31"/>
    <p:sldId id="700" r:id="rId32"/>
    <p:sldId id="661" r:id="rId33"/>
    <p:sldId id="706" r:id="rId34"/>
    <p:sldId id="662" r:id="rId35"/>
    <p:sldId id="663" r:id="rId36"/>
    <p:sldId id="668" r:id="rId37"/>
    <p:sldId id="681" r:id="rId38"/>
    <p:sldId id="682" r:id="rId39"/>
    <p:sldId id="673" r:id="rId40"/>
    <p:sldId id="665" r:id="rId41"/>
    <p:sldId id="614" r:id="rId42"/>
    <p:sldId id="694" r:id="rId43"/>
    <p:sldId id="695" r:id="rId44"/>
    <p:sldId id="693" r:id="rId45"/>
    <p:sldId id="701" r:id="rId46"/>
    <p:sldId id="683" r:id="rId47"/>
    <p:sldId id="696" r:id="rId48"/>
    <p:sldId id="697" r:id="rId49"/>
    <p:sldId id="686" r:id="rId50"/>
    <p:sldId id="687" r:id="rId51"/>
    <p:sldId id="690" r:id="rId52"/>
    <p:sldId id="691" r:id="rId53"/>
    <p:sldId id="628" r:id="rId54"/>
  </p:sldIdLst>
  <p:sldSz cx="9144000" cy="6858000" type="screen4x3"/>
  <p:notesSz cx="6985000" cy="9271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a Solari Corvalan" initials="SSC" lastIdx="0" clrIdx="0">
    <p:extLst>
      <p:ext uri="{19B8F6BF-5375-455C-9EA6-DF929625EA0E}">
        <p15:presenceInfo xmlns:p15="http://schemas.microsoft.com/office/powerpoint/2012/main" userId="S-1-5-21-554935236-1402909381-3364745694-15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10202"/>
    <a:srgbClr val="FE454A"/>
    <a:srgbClr val="005FA1"/>
    <a:srgbClr val="CCCCCC"/>
    <a:srgbClr val="808080"/>
    <a:srgbClr val="E17068"/>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6433" autoAdjust="0"/>
  </p:normalViewPr>
  <p:slideViewPr>
    <p:cSldViewPr snapToObjects="1">
      <p:cViewPr varScale="1">
        <p:scale>
          <a:sx n="83" d="100"/>
          <a:sy n="83" d="100"/>
        </p:scale>
        <p:origin x="1608" y="78"/>
      </p:cViewPr>
      <p:guideLst>
        <p:guide orient="horz" pos="-4"/>
        <p:guide pos="3"/>
      </p:guideLst>
    </p:cSldViewPr>
  </p:slideViewPr>
  <p:outlineViewPr>
    <p:cViewPr>
      <p:scale>
        <a:sx n="33" d="100"/>
        <a:sy n="33" d="100"/>
      </p:scale>
      <p:origin x="48" y="291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olari\Desktop\Mayo%20Ley%20de%20PLanta%20Ordenado\Asociaciones\Analisis%20Movilidad%20de%20Grados%20al%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s-CL" sz="1400" dirty="0"/>
              <a:t>¿Cada cuantos años en promedio se aumenta 1 grado?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s-CL"/>
        </a:p>
      </c:txPr>
    </c:title>
    <c:autoTitleDeleted val="0"/>
    <c:plotArea>
      <c:layout/>
      <c:barChart>
        <c:barDir val="bar"/>
        <c:grouping val="clustered"/>
        <c:varyColors val="0"/>
        <c:ser>
          <c:idx val="0"/>
          <c:order val="0"/>
          <c:tx>
            <c:strRef>
              <c:f>'GRÁFICO PLANTA-CONTRATA'!$G$4</c:f>
              <c:strCache>
                <c:ptCount val="1"/>
                <c:pt idx="0">
                  <c:v>Contrata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PLANTA-CONTRATA'!$F$5:$F$9</c:f>
              <c:strCache>
                <c:ptCount val="5"/>
                <c:pt idx="0">
                  <c:v>Profesional</c:v>
                </c:pt>
                <c:pt idx="1">
                  <c:v>Fiscalizador</c:v>
                </c:pt>
                <c:pt idx="2">
                  <c:v>Técnico</c:v>
                </c:pt>
                <c:pt idx="3">
                  <c:v>Administrativo</c:v>
                </c:pt>
                <c:pt idx="4">
                  <c:v>Auxiliar</c:v>
                </c:pt>
              </c:strCache>
            </c:strRef>
          </c:cat>
          <c:val>
            <c:numRef>
              <c:f>'GRÁFICO PLANTA-CONTRATA'!$G$5:$G$9</c:f>
              <c:numCache>
                <c:formatCode>0.0</c:formatCode>
                <c:ptCount val="5"/>
                <c:pt idx="0">
                  <c:v>2.8193220338983074</c:v>
                </c:pt>
                <c:pt idx="1">
                  <c:v>4.3590225563909701</c:v>
                </c:pt>
                <c:pt idx="2">
                  <c:v>4.5335051546391769</c:v>
                </c:pt>
                <c:pt idx="3">
                  <c:v>4.6586805555555504</c:v>
                </c:pt>
                <c:pt idx="4">
                  <c:v>5.25</c:v>
                </c:pt>
              </c:numCache>
            </c:numRef>
          </c:val>
        </c:ser>
        <c:ser>
          <c:idx val="1"/>
          <c:order val="1"/>
          <c:tx>
            <c:strRef>
              <c:f>'GRÁFICO PLANTA-CONTRATA'!$H$4</c:f>
              <c:strCache>
                <c:ptCount val="1"/>
                <c:pt idx="0">
                  <c:v>Planta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PLANTA-CONTRATA'!$F$5:$F$9</c:f>
              <c:strCache>
                <c:ptCount val="5"/>
                <c:pt idx="0">
                  <c:v>Profesional</c:v>
                </c:pt>
                <c:pt idx="1">
                  <c:v>Fiscalizador</c:v>
                </c:pt>
                <c:pt idx="2">
                  <c:v>Técnico</c:v>
                </c:pt>
                <c:pt idx="3">
                  <c:v>Administrativo</c:v>
                </c:pt>
                <c:pt idx="4">
                  <c:v>Auxiliar</c:v>
                </c:pt>
              </c:strCache>
            </c:strRef>
          </c:cat>
          <c:val>
            <c:numRef>
              <c:f>'GRÁFICO PLANTA-CONTRATA'!$H$5:$H$9</c:f>
              <c:numCache>
                <c:formatCode>0.0</c:formatCode>
                <c:ptCount val="5"/>
                <c:pt idx="0">
                  <c:v>15.219402985074623</c:v>
                </c:pt>
                <c:pt idx="1">
                  <c:v>11.173898858075059</c:v>
                </c:pt>
                <c:pt idx="2">
                  <c:v>9.1728813559322067</c:v>
                </c:pt>
                <c:pt idx="3">
                  <c:v>14.320338983050844</c:v>
                </c:pt>
                <c:pt idx="4">
                  <c:v>14.830769230769235</c:v>
                </c:pt>
              </c:numCache>
            </c:numRef>
          </c:val>
        </c:ser>
        <c:dLbls>
          <c:showLegendKey val="0"/>
          <c:showVal val="1"/>
          <c:showCatName val="0"/>
          <c:showSerName val="0"/>
          <c:showPercent val="0"/>
          <c:showBubbleSize val="0"/>
        </c:dLbls>
        <c:gapWidth val="115"/>
        <c:overlap val="-20"/>
        <c:axId val="174559152"/>
        <c:axId val="174558032"/>
      </c:barChart>
      <c:catAx>
        <c:axId val="174559152"/>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s-CL"/>
          </a:p>
        </c:txPr>
        <c:crossAx val="174558032"/>
        <c:crosses val="autoZero"/>
        <c:auto val="0"/>
        <c:lblAlgn val="ctr"/>
        <c:lblOffset val="100"/>
        <c:noMultiLvlLbl val="0"/>
      </c:catAx>
      <c:valAx>
        <c:axId val="1745580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crossAx val="17455915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L"/>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AE4BE-171E-4479-AA26-69624598849C}"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s-CL"/>
        </a:p>
      </dgm:t>
    </dgm:pt>
    <dgm:pt modelId="{63669551-2C20-4100-98D3-EFD55561C305}">
      <dgm:prSet phldrT="[Texto]" custT="1"/>
      <dgm:spPr>
        <a:solidFill>
          <a:schemeClr val="tx2">
            <a:lumMod val="75000"/>
          </a:schemeClr>
        </a:solidFill>
      </dgm:spPr>
      <dgm:t>
        <a:bodyPr/>
        <a:lstStyle/>
        <a:p>
          <a:r>
            <a:rPr lang="es-ES_tradnl" sz="1300" b="1" dirty="0" smtClean="0">
              <a:solidFill>
                <a:schemeClr val="bg1"/>
              </a:solidFill>
            </a:rPr>
            <a:t>Análisis del Contexto Institucional</a:t>
          </a:r>
          <a:endParaRPr lang="es-CL" sz="1300" b="1" dirty="0">
            <a:solidFill>
              <a:schemeClr val="bg1"/>
            </a:solidFill>
          </a:endParaRPr>
        </a:p>
      </dgm:t>
    </dgm:pt>
    <dgm:pt modelId="{E3CEBA5A-2CE8-428C-ADF8-8813181FAECF}" type="parTrans" cxnId="{9AFD4190-6404-4EF5-932C-D5CDBEF45928}">
      <dgm:prSet/>
      <dgm:spPr/>
      <dgm:t>
        <a:bodyPr/>
        <a:lstStyle/>
        <a:p>
          <a:endParaRPr lang="es-CL"/>
        </a:p>
      </dgm:t>
    </dgm:pt>
    <dgm:pt modelId="{25EADB9F-4388-47F6-B257-50EF026B7EA4}" type="sibTrans" cxnId="{9AFD4190-6404-4EF5-932C-D5CDBEF45928}">
      <dgm:prSet/>
      <dgm:spPr/>
      <dgm:t>
        <a:bodyPr/>
        <a:lstStyle/>
        <a:p>
          <a:endParaRPr lang="es-CL"/>
        </a:p>
      </dgm:t>
    </dgm:pt>
    <dgm:pt modelId="{3CFDA890-A742-4245-B779-7D9FA6C49F0D}">
      <dgm:prSet phldrT="[Texto]"/>
      <dgm:spPr/>
      <dgm:t>
        <a:bodyPr/>
        <a:lstStyle/>
        <a:p>
          <a:r>
            <a:rPr lang="es-ES_tradnl" b="0" dirty="0" smtClean="0">
              <a:latin typeface="+mn-lt"/>
              <a:cs typeface="Verdana"/>
            </a:rPr>
            <a:t>Funciones comparadas de la DT</a:t>
          </a:r>
          <a:endParaRPr lang="es-CL" b="0" dirty="0"/>
        </a:p>
      </dgm:t>
    </dgm:pt>
    <dgm:pt modelId="{B0A801D5-B4B2-4305-8426-DE5E50FF6BCF}" type="parTrans" cxnId="{CFCAD55F-C7B8-4F2B-8C6E-59898B80C3CE}">
      <dgm:prSet/>
      <dgm:spPr/>
      <dgm:t>
        <a:bodyPr/>
        <a:lstStyle/>
        <a:p>
          <a:endParaRPr lang="es-CL"/>
        </a:p>
      </dgm:t>
    </dgm:pt>
    <dgm:pt modelId="{CD0AD41C-5F08-4159-B543-C9F9772A0DE8}" type="sibTrans" cxnId="{CFCAD55F-C7B8-4F2B-8C6E-59898B80C3CE}">
      <dgm:prSet/>
      <dgm:spPr/>
      <dgm:t>
        <a:bodyPr/>
        <a:lstStyle/>
        <a:p>
          <a:endParaRPr lang="es-CL"/>
        </a:p>
      </dgm:t>
    </dgm:pt>
    <dgm:pt modelId="{6802252D-29E1-4778-9AF7-9A86CDF32036}">
      <dgm:prSet phldrT="[Texto]" custT="1"/>
      <dgm:spPr>
        <a:solidFill>
          <a:schemeClr val="accent1">
            <a:lumMod val="60000"/>
            <a:lumOff val="40000"/>
          </a:schemeClr>
        </a:solidFill>
      </dgm:spPr>
      <dgm:t>
        <a:bodyPr/>
        <a:lstStyle/>
        <a:p>
          <a:r>
            <a:rPr lang="es-ES_tradnl" sz="1300" b="1" dirty="0" smtClean="0"/>
            <a:t>Evaluación del Modelo de Servicio de la DT y Focos de la Modernización Institucional  </a:t>
          </a:r>
          <a:endParaRPr lang="es-CL" sz="1300" b="1" dirty="0"/>
        </a:p>
      </dgm:t>
    </dgm:pt>
    <dgm:pt modelId="{14D3A2CE-87F1-4BAA-B20D-6989625F5952}" type="parTrans" cxnId="{3AA30DE1-9E6F-4F95-B64E-3AED9854B3B8}">
      <dgm:prSet/>
      <dgm:spPr/>
      <dgm:t>
        <a:bodyPr/>
        <a:lstStyle/>
        <a:p>
          <a:endParaRPr lang="es-CL"/>
        </a:p>
      </dgm:t>
    </dgm:pt>
    <dgm:pt modelId="{B895811E-553C-4033-8748-5213B3819D15}" type="sibTrans" cxnId="{3AA30DE1-9E6F-4F95-B64E-3AED9854B3B8}">
      <dgm:prSet/>
      <dgm:spPr/>
      <dgm:t>
        <a:bodyPr/>
        <a:lstStyle/>
        <a:p>
          <a:endParaRPr lang="es-CL"/>
        </a:p>
      </dgm:t>
    </dgm:pt>
    <dgm:pt modelId="{FB39C0A4-E12D-4CAB-82FF-6299314C2DB9}">
      <dgm:prSet phldrT="[Texto]"/>
      <dgm:spPr/>
      <dgm:t>
        <a:bodyPr/>
        <a:lstStyle/>
        <a:p>
          <a:r>
            <a:rPr lang="es-ES_tradnl" b="0" dirty="0" smtClean="0">
              <a:latin typeface="+mn-lt"/>
              <a:cs typeface="Verdana"/>
            </a:rPr>
            <a:t>Definiciones estratégicas, metas e indicadores</a:t>
          </a:r>
          <a:endParaRPr lang="es-CL" b="0" dirty="0"/>
        </a:p>
      </dgm:t>
    </dgm:pt>
    <dgm:pt modelId="{19171CC6-5599-4CAB-B224-C3015F6E73AE}" type="parTrans" cxnId="{594AEF65-1BDD-4FD3-B871-8D58F840811D}">
      <dgm:prSet/>
      <dgm:spPr/>
      <dgm:t>
        <a:bodyPr/>
        <a:lstStyle/>
        <a:p>
          <a:endParaRPr lang="es-CL"/>
        </a:p>
      </dgm:t>
    </dgm:pt>
    <dgm:pt modelId="{1E413699-4D71-4BB8-9DB8-23D0B79EADDF}" type="sibTrans" cxnId="{594AEF65-1BDD-4FD3-B871-8D58F840811D}">
      <dgm:prSet/>
      <dgm:spPr/>
      <dgm:t>
        <a:bodyPr/>
        <a:lstStyle/>
        <a:p>
          <a:endParaRPr lang="es-CL"/>
        </a:p>
      </dgm:t>
    </dgm:pt>
    <dgm:pt modelId="{692C3196-087C-4CA1-84B0-F647D7CB08C1}">
      <dgm:prSet phldrT="[Texto]"/>
      <dgm:spPr/>
      <dgm:t>
        <a:bodyPr/>
        <a:lstStyle/>
        <a:p>
          <a:r>
            <a:rPr lang="es-ES_tradnl" b="0" dirty="0" smtClean="0">
              <a:latin typeface="+mn-lt"/>
              <a:cs typeface="Verdana"/>
            </a:rPr>
            <a:t>Propuesta integrada de Modernización de la DT</a:t>
          </a:r>
          <a:endParaRPr lang="es-CL" b="0" dirty="0"/>
        </a:p>
      </dgm:t>
    </dgm:pt>
    <dgm:pt modelId="{4C30C9C2-B973-4D99-8937-2CFCE42F5162}" type="parTrans" cxnId="{965551A7-A99F-4625-9331-509F40BF5973}">
      <dgm:prSet/>
      <dgm:spPr/>
      <dgm:t>
        <a:bodyPr/>
        <a:lstStyle/>
        <a:p>
          <a:endParaRPr lang="es-CL"/>
        </a:p>
      </dgm:t>
    </dgm:pt>
    <dgm:pt modelId="{1D40317E-6743-4089-A634-3C9EC449DA7C}" type="sibTrans" cxnId="{965551A7-A99F-4625-9331-509F40BF5973}">
      <dgm:prSet/>
      <dgm:spPr/>
      <dgm:t>
        <a:bodyPr/>
        <a:lstStyle/>
        <a:p>
          <a:endParaRPr lang="es-CL"/>
        </a:p>
      </dgm:t>
    </dgm:pt>
    <dgm:pt modelId="{77265A32-40B4-47DD-AAE5-5866425B7A33}">
      <dgm:prSet phldrT="[Texto]" custT="1"/>
      <dgm:spPr>
        <a:solidFill>
          <a:schemeClr val="accent1">
            <a:lumMod val="20000"/>
            <a:lumOff val="80000"/>
          </a:schemeClr>
        </a:solidFill>
      </dgm:spPr>
      <dgm:t>
        <a:bodyPr/>
        <a:lstStyle/>
        <a:p>
          <a:r>
            <a:rPr lang="es-ES_tradnl" sz="1300" b="1" dirty="0" smtClean="0">
              <a:latin typeface="+mn-lt"/>
              <a:cs typeface="Verdana"/>
            </a:rPr>
            <a:t>Evaluación de los Pilares de Modernización de los RRHH</a:t>
          </a:r>
          <a:endParaRPr lang="es-CL" sz="1300" dirty="0"/>
        </a:p>
      </dgm:t>
    </dgm:pt>
    <dgm:pt modelId="{DA402D15-0E22-44E8-8EBE-5E96378E2F99}" type="parTrans" cxnId="{EFF83610-738A-432A-83F6-C2B48F29DB7F}">
      <dgm:prSet/>
      <dgm:spPr/>
      <dgm:t>
        <a:bodyPr/>
        <a:lstStyle/>
        <a:p>
          <a:endParaRPr lang="es-CL"/>
        </a:p>
      </dgm:t>
    </dgm:pt>
    <dgm:pt modelId="{6947882A-70A8-454C-9E04-6DDF465DDCFC}" type="sibTrans" cxnId="{EFF83610-738A-432A-83F6-C2B48F29DB7F}">
      <dgm:prSet/>
      <dgm:spPr/>
      <dgm:t>
        <a:bodyPr/>
        <a:lstStyle/>
        <a:p>
          <a:endParaRPr lang="es-CL"/>
        </a:p>
      </dgm:t>
    </dgm:pt>
    <dgm:pt modelId="{668CB4F3-6898-4B9F-893B-CD010130E0EC}">
      <dgm:prSet phldrT="[Texto]"/>
      <dgm:spPr/>
      <dgm:t>
        <a:bodyPr/>
        <a:lstStyle/>
        <a:p>
          <a:r>
            <a:rPr lang="es-ES_tradnl" b="0" dirty="0" smtClean="0">
              <a:latin typeface="+mn-lt"/>
              <a:cs typeface="Verdana"/>
            </a:rPr>
            <a:t>Estructura interna y función directiva</a:t>
          </a:r>
          <a:endParaRPr lang="es-CL" b="0" dirty="0"/>
        </a:p>
      </dgm:t>
    </dgm:pt>
    <dgm:pt modelId="{E4894923-990E-4844-B477-4754501503B9}" type="parTrans" cxnId="{E749FB40-E549-47B7-AB47-3E010AFBFF66}">
      <dgm:prSet/>
      <dgm:spPr/>
      <dgm:t>
        <a:bodyPr/>
        <a:lstStyle/>
        <a:p>
          <a:endParaRPr lang="es-CL"/>
        </a:p>
      </dgm:t>
    </dgm:pt>
    <dgm:pt modelId="{DE72AE87-9A50-4B49-B09B-07834FDCA4C5}" type="sibTrans" cxnId="{E749FB40-E549-47B7-AB47-3E010AFBFF66}">
      <dgm:prSet/>
      <dgm:spPr/>
      <dgm:t>
        <a:bodyPr/>
        <a:lstStyle/>
        <a:p>
          <a:endParaRPr lang="es-CL"/>
        </a:p>
      </dgm:t>
    </dgm:pt>
    <dgm:pt modelId="{DEA8266E-0990-4CA4-8002-FF0004D872B5}">
      <dgm:prSet phldrT="[Texto]"/>
      <dgm:spPr/>
      <dgm:t>
        <a:bodyPr/>
        <a:lstStyle/>
        <a:p>
          <a:r>
            <a:rPr lang="es-ES_tradnl" b="0" dirty="0" smtClean="0">
              <a:latin typeface="+mn-lt"/>
              <a:cs typeface="Verdana"/>
            </a:rPr>
            <a:t>Remuneraciones e incentivos</a:t>
          </a:r>
          <a:endParaRPr lang="es-CL" b="0" dirty="0"/>
        </a:p>
      </dgm:t>
    </dgm:pt>
    <dgm:pt modelId="{8DF27695-D884-46A5-AAFF-3760A8F5392B}" type="parTrans" cxnId="{11219841-F953-4604-8259-D9845DA56C18}">
      <dgm:prSet/>
      <dgm:spPr/>
      <dgm:t>
        <a:bodyPr/>
        <a:lstStyle/>
        <a:p>
          <a:endParaRPr lang="es-CL"/>
        </a:p>
      </dgm:t>
    </dgm:pt>
    <dgm:pt modelId="{94CEC365-23EF-4F3B-939C-B2D76486FB49}" type="sibTrans" cxnId="{11219841-F953-4604-8259-D9845DA56C18}">
      <dgm:prSet/>
      <dgm:spPr/>
      <dgm:t>
        <a:bodyPr/>
        <a:lstStyle/>
        <a:p>
          <a:endParaRPr lang="es-CL"/>
        </a:p>
      </dgm:t>
    </dgm:pt>
    <dgm:pt modelId="{01B9A0CD-9807-44BE-BA74-6AC20A6C8DD5}">
      <dgm:prSet/>
      <dgm:spPr/>
      <dgm:t>
        <a:bodyPr/>
        <a:lstStyle/>
        <a:p>
          <a:r>
            <a:rPr lang="es-ES_tradnl" b="0" dirty="0" smtClean="0">
              <a:latin typeface="+mn-lt"/>
              <a:cs typeface="Verdana"/>
            </a:rPr>
            <a:t>Complejidad del sistema laboral en un País en desarrollo</a:t>
          </a:r>
          <a:endParaRPr lang="es-ES_tradnl" b="0" dirty="0">
            <a:latin typeface="+mn-lt"/>
            <a:cs typeface="Verdana"/>
          </a:endParaRPr>
        </a:p>
      </dgm:t>
    </dgm:pt>
    <dgm:pt modelId="{48000B68-9559-4B9F-8578-C9B9EEE315BA}" type="parTrans" cxnId="{0B8C01B8-8DF9-430E-A4FB-E61F7CF9EF8B}">
      <dgm:prSet/>
      <dgm:spPr/>
      <dgm:t>
        <a:bodyPr/>
        <a:lstStyle/>
        <a:p>
          <a:endParaRPr lang="es-CL"/>
        </a:p>
      </dgm:t>
    </dgm:pt>
    <dgm:pt modelId="{5B04D5C6-FF4F-4675-99FA-9EAE0A50DE5A}" type="sibTrans" cxnId="{0B8C01B8-8DF9-430E-A4FB-E61F7CF9EF8B}">
      <dgm:prSet/>
      <dgm:spPr/>
      <dgm:t>
        <a:bodyPr/>
        <a:lstStyle/>
        <a:p>
          <a:endParaRPr lang="es-CL"/>
        </a:p>
      </dgm:t>
    </dgm:pt>
    <dgm:pt modelId="{DDE295A3-2F4B-48E3-91C9-D48DB10CBAD0}">
      <dgm:prSet/>
      <dgm:spPr/>
      <dgm:t>
        <a:bodyPr/>
        <a:lstStyle/>
        <a:p>
          <a:r>
            <a:rPr lang="es-ES_tradnl" b="0" dirty="0" smtClean="0">
              <a:latin typeface="+mn-lt"/>
              <a:cs typeface="Verdana"/>
            </a:rPr>
            <a:t>Capacidad operativa actual, avances y tareas pendientes</a:t>
          </a:r>
        </a:p>
      </dgm:t>
    </dgm:pt>
    <dgm:pt modelId="{D4FABB88-E91A-4BD4-867C-D91063E92AC8}" type="parTrans" cxnId="{59822D31-7727-46AD-BE51-5AD1DEDA0480}">
      <dgm:prSet/>
      <dgm:spPr/>
      <dgm:t>
        <a:bodyPr/>
        <a:lstStyle/>
        <a:p>
          <a:endParaRPr lang="es-CL"/>
        </a:p>
      </dgm:t>
    </dgm:pt>
    <dgm:pt modelId="{A153FC01-81B5-439C-B3A1-984D6A81212D}" type="sibTrans" cxnId="{59822D31-7727-46AD-BE51-5AD1DEDA0480}">
      <dgm:prSet/>
      <dgm:spPr/>
      <dgm:t>
        <a:bodyPr/>
        <a:lstStyle/>
        <a:p>
          <a:endParaRPr lang="es-CL"/>
        </a:p>
      </dgm:t>
    </dgm:pt>
    <dgm:pt modelId="{3DE4A1D8-4D7F-4D54-967C-1B55E1416666}">
      <dgm:prSet/>
      <dgm:spPr/>
      <dgm:t>
        <a:bodyPr/>
        <a:lstStyle/>
        <a:p>
          <a:r>
            <a:rPr lang="es-ES_tradnl" b="0" smtClean="0">
              <a:latin typeface="+mn-lt"/>
              <a:cs typeface="Verdana"/>
            </a:rPr>
            <a:t>Especialización y desarrollo de competencias</a:t>
          </a:r>
          <a:endParaRPr lang="es-ES_tradnl" b="0" dirty="0">
            <a:latin typeface="+mn-lt"/>
            <a:cs typeface="Verdana"/>
          </a:endParaRPr>
        </a:p>
      </dgm:t>
    </dgm:pt>
    <dgm:pt modelId="{A006C7D8-4417-48B5-8878-B2239706E176}" type="parTrans" cxnId="{54F0F9CC-5856-40FE-B82B-05E9987A2442}">
      <dgm:prSet/>
      <dgm:spPr/>
      <dgm:t>
        <a:bodyPr/>
        <a:lstStyle/>
        <a:p>
          <a:endParaRPr lang="es-CL"/>
        </a:p>
      </dgm:t>
    </dgm:pt>
    <dgm:pt modelId="{6DBA52B2-467B-4DBD-8C1E-BEE2D0AA2954}" type="sibTrans" cxnId="{54F0F9CC-5856-40FE-B82B-05E9987A2442}">
      <dgm:prSet/>
      <dgm:spPr/>
      <dgm:t>
        <a:bodyPr/>
        <a:lstStyle/>
        <a:p>
          <a:endParaRPr lang="es-CL"/>
        </a:p>
      </dgm:t>
    </dgm:pt>
    <dgm:pt modelId="{44E99D59-4304-4588-8B27-3FEC766A9B36}">
      <dgm:prSet/>
      <dgm:spPr/>
      <dgm:t>
        <a:bodyPr/>
        <a:lstStyle/>
        <a:p>
          <a:r>
            <a:rPr lang="es-ES_tradnl" b="0" dirty="0" smtClean="0">
              <a:latin typeface="+mn-lt"/>
              <a:cs typeface="Verdana"/>
            </a:rPr>
            <a:t>Carrera Funcionaria</a:t>
          </a:r>
          <a:endParaRPr lang="es-ES_tradnl" b="0" dirty="0">
            <a:latin typeface="+mn-lt"/>
            <a:cs typeface="Verdana"/>
          </a:endParaRPr>
        </a:p>
      </dgm:t>
    </dgm:pt>
    <dgm:pt modelId="{8B552D46-ABF7-4150-8DD8-7F7A3C322D2F}" type="parTrans" cxnId="{8E4A7A23-C398-4530-AC0C-2B378837126A}">
      <dgm:prSet/>
      <dgm:spPr/>
      <dgm:t>
        <a:bodyPr/>
        <a:lstStyle/>
        <a:p>
          <a:endParaRPr lang="es-CL"/>
        </a:p>
      </dgm:t>
    </dgm:pt>
    <dgm:pt modelId="{0052DB60-1CDC-4580-89DF-02985EE501C5}" type="sibTrans" cxnId="{8E4A7A23-C398-4530-AC0C-2B378837126A}">
      <dgm:prSet/>
      <dgm:spPr/>
      <dgm:t>
        <a:bodyPr/>
        <a:lstStyle/>
        <a:p>
          <a:endParaRPr lang="es-CL"/>
        </a:p>
      </dgm:t>
    </dgm:pt>
    <dgm:pt modelId="{A6103253-B95C-43CF-84C6-D696A6A3906C}">
      <dgm:prSet/>
      <dgm:spPr/>
      <dgm:t>
        <a:bodyPr/>
        <a:lstStyle/>
        <a:p>
          <a:r>
            <a:rPr lang="es-ES" b="0" dirty="0" smtClean="0">
              <a:latin typeface="+mn-lt"/>
              <a:cs typeface="Verdana"/>
            </a:rPr>
            <a:t>Puntos de referencia. consultorías externas sobre el diagnóstico institucional</a:t>
          </a:r>
          <a:endParaRPr lang="es-ES_tradnl" b="0" dirty="0" smtClean="0">
            <a:latin typeface="+mn-lt"/>
            <a:cs typeface="Verdana"/>
          </a:endParaRPr>
        </a:p>
      </dgm:t>
    </dgm:pt>
    <dgm:pt modelId="{4C7D81E9-4205-4BA8-BFB3-A264999DB4CC}" type="sibTrans" cxnId="{DBEBAAA4-AB42-4232-9D56-72F0E37A0BCB}">
      <dgm:prSet/>
      <dgm:spPr/>
      <dgm:t>
        <a:bodyPr/>
        <a:lstStyle/>
        <a:p>
          <a:endParaRPr lang="es-CL"/>
        </a:p>
      </dgm:t>
    </dgm:pt>
    <dgm:pt modelId="{1C84DE98-5526-474A-99AB-B32674EC19B0}" type="parTrans" cxnId="{DBEBAAA4-AB42-4232-9D56-72F0E37A0BCB}">
      <dgm:prSet/>
      <dgm:spPr/>
      <dgm:t>
        <a:bodyPr/>
        <a:lstStyle/>
        <a:p>
          <a:endParaRPr lang="es-CL"/>
        </a:p>
      </dgm:t>
    </dgm:pt>
    <dgm:pt modelId="{7F0403CA-4217-4005-B01F-3040E4217E76}" type="pres">
      <dgm:prSet presAssocID="{C9EAE4BE-171E-4479-AA26-69624598849C}" presName="Name0" presStyleCnt="0">
        <dgm:presLayoutVars>
          <dgm:dir/>
          <dgm:animLvl val="lvl"/>
          <dgm:resizeHandles val="exact"/>
        </dgm:presLayoutVars>
      </dgm:prSet>
      <dgm:spPr/>
      <dgm:t>
        <a:bodyPr/>
        <a:lstStyle/>
        <a:p>
          <a:endParaRPr lang="es-CL"/>
        </a:p>
      </dgm:t>
    </dgm:pt>
    <dgm:pt modelId="{9D6AAF7D-1427-448A-B780-E5DF31112D14}" type="pres">
      <dgm:prSet presAssocID="{77265A32-40B4-47DD-AAE5-5866425B7A33}" presName="boxAndChildren" presStyleCnt="0"/>
      <dgm:spPr/>
    </dgm:pt>
    <dgm:pt modelId="{0D21177E-9D0D-4C9D-B915-EEC6ECE3A734}" type="pres">
      <dgm:prSet presAssocID="{77265A32-40B4-47DD-AAE5-5866425B7A33}" presName="parentTextBox" presStyleLbl="node1" presStyleIdx="0" presStyleCnt="3"/>
      <dgm:spPr/>
      <dgm:t>
        <a:bodyPr/>
        <a:lstStyle/>
        <a:p>
          <a:endParaRPr lang="es-CL"/>
        </a:p>
      </dgm:t>
    </dgm:pt>
    <dgm:pt modelId="{39992A31-31B1-4579-94B3-4B1009A41E51}" type="pres">
      <dgm:prSet presAssocID="{77265A32-40B4-47DD-AAE5-5866425B7A33}" presName="entireBox" presStyleLbl="node1" presStyleIdx="0" presStyleCnt="3"/>
      <dgm:spPr/>
      <dgm:t>
        <a:bodyPr/>
        <a:lstStyle/>
        <a:p>
          <a:endParaRPr lang="es-CL"/>
        </a:p>
      </dgm:t>
    </dgm:pt>
    <dgm:pt modelId="{67C37664-9DDE-4035-8980-2A18D4B84B80}" type="pres">
      <dgm:prSet presAssocID="{77265A32-40B4-47DD-AAE5-5866425B7A33}" presName="descendantBox" presStyleCnt="0"/>
      <dgm:spPr/>
    </dgm:pt>
    <dgm:pt modelId="{5B3EA9E3-0F2F-40B8-A8B5-49E96C64C08A}" type="pres">
      <dgm:prSet presAssocID="{668CB4F3-6898-4B9F-893B-CD010130E0EC}" presName="childTextBox" presStyleLbl="fgAccFollowNode1" presStyleIdx="0" presStyleCnt="10" custLinFactNeighborY="7316">
        <dgm:presLayoutVars>
          <dgm:bulletEnabled val="1"/>
        </dgm:presLayoutVars>
      </dgm:prSet>
      <dgm:spPr/>
      <dgm:t>
        <a:bodyPr/>
        <a:lstStyle/>
        <a:p>
          <a:endParaRPr lang="es-CL"/>
        </a:p>
      </dgm:t>
    </dgm:pt>
    <dgm:pt modelId="{9CF2FC99-8440-4A20-A866-C635916DAAF3}" type="pres">
      <dgm:prSet presAssocID="{3DE4A1D8-4D7F-4D54-967C-1B55E1416666}" presName="childTextBox" presStyleLbl="fgAccFollowNode1" presStyleIdx="1" presStyleCnt="10" custLinFactNeighborY="7316">
        <dgm:presLayoutVars>
          <dgm:bulletEnabled val="1"/>
        </dgm:presLayoutVars>
      </dgm:prSet>
      <dgm:spPr/>
      <dgm:t>
        <a:bodyPr/>
        <a:lstStyle/>
        <a:p>
          <a:endParaRPr lang="es-CL"/>
        </a:p>
      </dgm:t>
    </dgm:pt>
    <dgm:pt modelId="{F111C905-8AE0-4BB5-8CA8-0B97DCF6B4A3}" type="pres">
      <dgm:prSet presAssocID="{44E99D59-4304-4588-8B27-3FEC766A9B36}" presName="childTextBox" presStyleLbl="fgAccFollowNode1" presStyleIdx="2" presStyleCnt="10" custLinFactNeighborY="7316">
        <dgm:presLayoutVars>
          <dgm:bulletEnabled val="1"/>
        </dgm:presLayoutVars>
      </dgm:prSet>
      <dgm:spPr/>
      <dgm:t>
        <a:bodyPr/>
        <a:lstStyle/>
        <a:p>
          <a:endParaRPr lang="es-CL"/>
        </a:p>
      </dgm:t>
    </dgm:pt>
    <dgm:pt modelId="{869012BF-2F9C-4EDA-B8D6-841A97BF6DE1}" type="pres">
      <dgm:prSet presAssocID="{DEA8266E-0990-4CA4-8002-FF0004D872B5}" presName="childTextBox" presStyleLbl="fgAccFollowNode1" presStyleIdx="3" presStyleCnt="10" custLinFactNeighborY="7316">
        <dgm:presLayoutVars>
          <dgm:bulletEnabled val="1"/>
        </dgm:presLayoutVars>
      </dgm:prSet>
      <dgm:spPr/>
      <dgm:t>
        <a:bodyPr/>
        <a:lstStyle/>
        <a:p>
          <a:endParaRPr lang="es-CL"/>
        </a:p>
      </dgm:t>
    </dgm:pt>
    <dgm:pt modelId="{C5449ABD-5E73-406C-BD7E-54AC1EB5AFB6}" type="pres">
      <dgm:prSet presAssocID="{B895811E-553C-4033-8748-5213B3819D15}" presName="sp" presStyleCnt="0"/>
      <dgm:spPr/>
    </dgm:pt>
    <dgm:pt modelId="{39281D50-9CA0-49ED-BAAB-B1B287EE4C7B}" type="pres">
      <dgm:prSet presAssocID="{6802252D-29E1-4778-9AF7-9A86CDF32036}" presName="arrowAndChildren" presStyleCnt="0"/>
      <dgm:spPr/>
    </dgm:pt>
    <dgm:pt modelId="{21056434-2255-4952-BD9B-CEC7B7CC86C8}" type="pres">
      <dgm:prSet presAssocID="{6802252D-29E1-4778-9AF7-9A86CDF32036}" presName="parentTextArrow" presStyleLbl="node1" presStyleIdx="0" presStyleCnt="3"/>
      <dgm:spPr/>
      <dgm:t>
        <a:bodyPr/>
        <a:lstStyle/>
        <a:p>
          <a:endParaRPr lang="es-CL"/>
        </a:p>
      </dgm:t>
    </dgm:pt>
    <dgm:pt modelId="{33313DFE-A1CF-4E2E-8241-2A07E5C65065}" type="pres">
      <dgm:prSet presAssocID="{6802252D-29E1-4778-9AF7-9A86CDF32036}" presName="arrow" presStyleLbl="node1" presStyleIdx="1" presStyleCnt="3"/>
      <dgm:spPr/>
      <dgm:t>
        <a:bodyPr/>
        <a:lstStyle/>
        <a:p>
          <a:endParaRPr lang="es-CL"/>
        </a:p>
      </dgm:t>
    </dgm:pt>
    <dgm:pt modelId="{22EE1ECE-5F06-451D-8431-6AF829702CAD}" type="pres">
      <dgm:prSet presAssocID="{6802252D-29E1-4778-9AF7-9A86CDF32036}" presName="descendantArrow" presStyleCnt="0"/>
      <dgm:spPr/>
    </dgm:pt>
    <dgm:pt modelId="{D443CDDF-3C66-4FCB-B3A7-B885F641427A}" type="pres">
      <dgm:prSet presAssocID="{FB39C0A4-E12D-4CAB-82FF-6299314C2DB9}" presName="childTextArrow" presStyleLbl="fgAccFollowNode1" presStyleIdx="4" presStyleCnt="10" custLinFactNeighborY="7318">
        <dgm:presLayoutVars>
          <dgm:bulletEnabled val="1"/>
        </dgm:presLayoutVars>
      </dgm:prSet>
      <dgm:spPr/>
      <dgm:t>
        <a:bodyPr/>
        <a:lstStyle/>
        <a:p>
          <a:endParaRPr lang="es-CL"/>
        </a:p>
      </dgm:t>
    </dgm:pt>
    <dgm:pt modelId="{67603D79-E5EC-4F1C-B9B5-D1DAC4410C15}" type="pres">
      <dgm:prSet presAssocID="{A6103253-B95C-43CF-84C6-D696A6A3906C}" presName="childTextArrow" presStyleLbl="fgAccFollowNode1" presStyleIdx="5" presStyleCnt="10" custLinFactNeighborY="7318">
        <dgm:presLayoutVars>
          <dgm:bulletEnabled val="1"/>
        </dgm:presLayoutVars>
      </dgm:prSet>
      <dgm:spPr/>
      <dgm:t>
        <a:bodyPr/>
        <a:lstStyle/>
        <a:p>
          <a:endParaRPr lang="es-CL"/>
        </a:p>
      </dgm:t>
    </dgm:pt>
    <dgm:pt modelId="{5003DEB3-8F19-4B5A-86C4-2210C2A6A060}" type="pres">
      <dgm:prSet presAssocID="{DDE295A3-2F4B-48E3-91C9-D48DB10CBAD0}" presName="childTextArrow" presStyleLbl="fgAccFollowNode1" presStyleIdx="6" presStyleCnt="10" custLinFactNeighborY="7318">
        <dgm:presLayoutVars>
          <dgm:bulletEnabled val="1"/>
        </dgm:presLayoutVars>
      </dgm:prSet>
      <dgm:spPr/>
      <dgm:t>
        <a:bodyPr/>
        <a:lstStyle/>
        <a:p>
          <a:endParaRPr lang="es-CL"/>
        </a:p>
      </dgm:t>
    </dgm:pt>
    <dgm:pt modelId="{8FDD749D-4E38-4E8F-B1FA-C71BC0932E63}" type="pres">
      <dgm:prSet presAssocID="{692C3196-087C-4CA1-84B0-F647D7CB08C1}" presName="childTextArrow" presStyleLbl="fgAccFollowNode1" presStyleIdx="7" presStyleCnt="10" custLinFactNeighborY="7318">
        <dgm:presLayoutVars>
          <dgm:bulletEnabled val="1"/>
        </dgm:presLayoutVars>
      </dgm:prSet>
      <dgm:spPr/>
      <dgm:t>
        <a:bodyPr/>
        <a:lstStyle/>
        <a:p>
          <a:endParaRPr lang="es-CL"/>
        </a:p>
      </dgm:t>
    </dgm:pt>
    <dgm:pt modelId="{33B2994E-8B5D-470A-B80D-898B8E4C7360}" type="pres">
      <dgm:prSet presAssocID="{25EADB9F-4388-47F6-B257-50EF026B7EA4}" presName="sp" presStyleCnt="0"/>
      <dgm:spPr/>
    </dgm:pt>
    <dgm:pt modelId="{FB4D2580-AD50-4B9B-BE8F-E485D9E0DFA7}" type="pres">
      <dgm:prSet presAssocID="{63669551-2C20-4100-98D3-EFD55561C305}" presName="arrowAndChildren" presStyleCnt="0"/>
      <dgm:spPr/>
    </dgm:pt>
    <dgm:pt modelId="{DA2CA2B6-8F10-47FD-85AD-6055805BA3D9}" type="pres">
      <dgm:prSet presAssocID="{63669551-2C20-4100-98D3-EFD55561C305}" presName="parentTextArrow" presStyleLbl="node1" presStyleIdx="1" presStyleCnt="3"/>
      <dgm:spPr/>
      <dgm:t>
        <a:bodyPr/>
        <a:lstStyle/>
        <a:p>
          <a:endParaRPr lang="es-CL"/>
        </a:p>
      </dgm:t>
    </dgm:pt>
    <dgm:pt modelId="{D568804B-DEC3-4F32-81E0-590C97900109}" type="pres">
      <dgm:prSet presAssocID="{63669551-2C20-4100-98D3-EFD55561C305}" presName="arrow" presStyleLbl="node1" presStyleIdx="2" presStyleCnt="3" custLinFactNeighborY="136"/>
      <dgm:spPr/>
      <dgm:t>
        <a:bodyPr/>
        <a:lstStyle/>
        <a:p>
          <a:endParaRPr lang="es-CL"/>
        </a:p>
      </dgm:t>
    </dgm:pt>
    <dgm:pt modelId="{80C4829F-CB08-4E2F-8836-95FA99E7004F}" type="pres">
      <dgm:prSet presAssocID="{63669551-2C20-4100-98D3-EFD55561C305}" presName="descendantArrow" presStyleCnt="0"/>
      <dgm:spPr/>
    </dgm:pt>
    <dgm:pt modelId="{EF5F92B1-E07B-49CB-9422-8560A38A704F}" type="pres">
      <dgm:prSet presAssocID="{01B9A0CD-9807-44BE-BA74-6AC20A6C8DD5}" presName="childTextArrow" presStyleLbl="fgAccFollowNode1" presStyleIdx="8" presStyleCnt="10">
        <dgm:presLayoutVars>
          <dgm:bulletEnabled val="1"/>
        </dgm:presLayoutVars>
      </dgm:prSet>
      <dgm:spPr/>
      <dgm:t>
        <a:bodyPr/>
        <a:lstStyle/>
        <a:p>
          <a:endParaRPr lang="es-CL"/>
        </a:p>
      </dgm:t>
    </dgm:pt>
    <dgm:pt modelId="{120D7EE4-721C-49E8-93B7-E82C73EB0E79}" type="pres">
      <dgm:prSet presAssocID="{3CFDA890-A742-4245-B779-7D9FA6C49F0D}" presName="childTextArrow" presStyleLbl="fgAccFollowNode1" presStyleIdx="9" presStyleCnt="10">
        <dgm:presLayoutVars>
          <dgm:bulletEnabled val="1"/>
        </dgm:presLayoutVars>
      </dgm:prSet>
      <dgm:spPr/>
      <dgm:t>
        <a:bodyPr/>
        <a:lstStyle/>
        <a:p>
          <a:endParaRPr lang="es-CL"/>
        </a:p>
      </dgm:t>
    </dgm:pt>
  </dgm:ptLst>
  <dgm:cxnLst>
    <dgm:cxn modelId="{594AEF65-1BDD-4FD3-B871-8D58F840811D}" srcId="{6802252D-29E1-4778-9AF7-9A86CDF32036}" destId="{FB39C0A4-E12D-4CAB-82FF-6299314C2DB9}" srcOrd="0" destOrd="0" parTransId="{19171CC6-5599-4CAB-B224-C3015F6E73AE}" sibTransId="{1E413699-4D71-4BB8-9DB8-23D0B79EADDF}"/>
    <dgm:cxn modelId="{09E0F349-6BD3-4DEA-8095-40E00EFC764F}" type="presOf" srcId="{44E99D59-4304-4588-8B27-3FEC766A9B36}" destId="{F111C905-8AE0-4BB5-8CA8-0B97DCF6B4A3}" srcOrd="0" destOrd="0" presId="urn:microsoft.com/office/officeart/2005/8/layout/process4"/>
    <dgm:cxn modelId="{DBEBAAA4-AB42-4232-9D56-72F0E37A0BCB}" srcId="{6802252D-29E1-4778-9AF7-9A86CDF32036}" destId="{A6103253-B95C-43CF-84C6-D696A6A3906C}" srcOrd="1" destOrd="0" parTransId="{1C84DE98-5526-474A-99AB-B32674EC19B0}" sibTransId="{4C7D81E9-4205-4BA8-BFB3-A264999DB4CC}"/>
    <dgm:cxn modelId="{0B8C01B8-8DF9-430E-A4FB-E61F7CF9EF8B}" srcId="{63669551-2C20-4100-98D3-EFD55561C305}" destId="{01B9A0CD-9807-44BE-BA74-6AC20A6C8DD5}" srcOrd="0" destOrd="0" parTransId="{48000B68-9559-4B9F-8578-C9B9EEE315BA}" sibTransId="{5B04D5C6-FF4F-4675-99FA-9EAE0A50DE5A}"/>
    <dgm:cxn modelId="{6CD89497-68F5-40FD-8AB8-99D166933D6E}" type="presOf" srcId="{63669551-2C20-4100-98D3-EFD55561C305}" destId="{DA2CA2B6-8F10-47FD-85AD-6055805BA3D9}" srcOrd="0" destOrd="0" presId="urn:microsoft.com/office/officeart/2005/8/layout/process4"/>
    <dgm:cxn modelId="{D2500B26-B6F2-4073-AF49-695B10CAFBD6}" type="presOf" srcId="{6802252D-29E1-4778-9AF7-9A86CDF32036}" destId="{33313DFE-A1CF-4E2E-8241-2A07E5C65065}" srcOrd="1" destOrd="0" presId="urn:microsoft.com/office/officeart/2005/8/layout/process4"/>
    <dgm:cxn modelId="{59822D31-7727-46AD-BE51-5AD1DEDA0480}" srcId="{6802252D-29E1-4778-9AF7-9A86CDF32036}" destId="{DDE295A3-2F4B-48E3-91C9-D48DB10CBAD0}" srcOrd="2" destOrd="0" parTransId="{D4FABB88-E91A-4BD4-867C-D91063E92AC8}" sibTransId="{A153FC01-81B5-439C-B3A1-984D6A81212D}"/>
    <dgm:cxn modelId="{7D5BB192-67F8-4C18-9467-267D4A161270}" type="presOf" srcId="{A6103253-B95C-43CF-84C6-D696A6A3906C}" destId="{67603D79-E5EC-4F1C-B9B5-D1DAC4410C15}" srcOrd="0" destOrd="0" presId="urn:microsoft.com/office/officeart/2005/8/layout/process4"/>
    <dgm:cxn modelId="{CEB802D2-2891-4AC5-AFEE-791BE043DB1D}" type="presOf" srcId="{01B9A0CD-9807-44BE-BA74-6AC20A6C8DD5}" destId="{EF5F92B1-E07B-49CB-9422-8560A38A704F}" srcOrd="0" destOrd="0" presId="urn:microsoft.com/office/officeart/2005/8/layout/process4"/>
    <dgm:cxn modelId="{11219841-F953-4604-8259-D9845DA56C18}" srcId="{77265A32-40B4-47DD-AAE5-5866425B7A33}" destId="{DEA8266E-0990-4CA4-8002-FF0004D872B5}" srcOrd="3" destOrd="0" parTransId="{8DF27695-D884-46A5-AAFF-3760A8F5392B}" sibTransId="{94CEC365-23EF-4F3B-939C-B2D76486FB49}"/>
    <dgm:cxn modelId="{8D999638-6FE1-49CD-8C11-7F433DBF620E}" type="presOf" srcId="{63669551-2C20-4100-98D3-EFD55561C305}" destId="{D568804B-DEC3-4F32-81E0-590C97900109}" srcOrd="1" destOrd="0" presId="urn:microsoft.com/office/officeart/2005/8/layout/process4"/>
    <dgm:cxn modelId="{3AA30DE1-9E6F-4F95-B64E-3AED9854B3B8}" srcId="{C9EAE4BE-171E-4479-AA26-69624598849C}" destId="{6802252D-29E1-4778-9AF7-9A86CDF32036}" srcOrd="1" destOrd="0" parTransId="{14D3A2CE-87F1-4BAA-B20D-6989625F5952}" sibTransId="{B895811E-553C-4033-8748-5213B3819D15}"/>
    <dgm:cxn modelId="{E691437A-9DF7-47C2-A6CA-32BD8C299206}" type="presOf" srcId="{77265A32-40B4-47DD-AAE5-5866425B7A33}" destId="{0D21177E-9D0D-4C9D-B915-EEC6ECE3A734}" srcOrd="0" destOrd="0" presId="urn:microsoft.com/office/officeart/2005/8/layout/process4"/>
    <dgm:cxn modelId="{FEFEABB4-AFA4-4C5D-97B4-0074E8C8B3FC}" type="presOf" srcId="{DEA8266E-0990-4CA4-8002-FF0004D872B5}" destId="{869012BF-2F9C-4EDA-B8D6-841A97BF6DE1}" srcOrd="0" destOrd="0" presId="urn:microsoft.com/office/officeart/2005/8/layout/process4"/>
    <dgm:cxn modelId="{4673EB4B-2A54-4C95-8EA4-15DDD9882829}" type="presOf" srcId="{668CB4F3-6898-4B9F-893B-CD010130E0EC}" destId="{5B3EA9E3-0F2F-40B8-A8B5-49E96C64C08A}" srcOrd="0" destOrd="0" presId="urn:microsoft.com/office/officeart/2005/8/layout/process4"/>
    <dgm:cxn modelId="{54F0F9CC-5856-40FE-B82B-05E9987A2442}" srcId="{77265A32-40B4-47DD-AAE5-5866425B7A33}" destId="{3DE4A1D8-4D7F-4D54-967C-1B55E1416666}" srcOrd="1" destOrd="0" parTransId="{A006C7D8-4417-48B5-8878-B2239706E176}" sibTransId="{6DBA52B2-467B-4DBD-8C1E-BEE2D0AA2954}"/>
    <dgm:cxn modelId="{8E4A7A23-C398-4530-AC0C-2B378837126A}" srcId="{77265A32-40B4-47DD-AAE5-5866425B7A33}" destId="{44E99D59-4304-4588-8B27-3FEC766A9B36}" srcOrd="2" destOrd="0" parTransId="{8B552D46-ABF7-4150-8DD8-7F7A3C322D2F}" sibTransId="{0052DB60-1CDC-4580-89DF-02985EE501C5}"/>
    <dgm:cxn modelId="{965551A7-A99F-4625-9331-509F40BF5973}" srcId="{6802252D-29E1-4778-9AF7-9A86CDF32036}" destId="{692C3196-087C-4CA1-84B0-F647D7CB08C1}" srcOrd="3" destOrd="0" parTransId="{4C30C9C2-B973-4D99-8937-2CFCE42F5162}" sibTransId="{1D40317E-6743-4089-A634-3C9EC449DA7C}"/>
    <dgm:cxn modelId="{D2C302B5-D2EF-4BCA-B867-D91388217C37}" type="presOf" srcId="{C9EAE4BE-171E-4479-AA26-69624598849C}" destId="{7F0403CA-4217-4005-B01F-3040E4217E76}" srcOrd="0" destOrd="0" presId="urn:microsoft.com/office/officeart/2005/8/layout/process4"/>
    <dgm:cxn modelId="{2F33E561-3ECE-4DBA-A19D-B664ABE6354C}" type="presOf" srcId="{3CFDA890-A742-4245-B779-7D9FA6C49F0D}" destId="{120D7EE4-721C-49E8-93B7-E82C73EB0E79}" srcOrd="0" destOrd="0" presId="urn:microsoft.com/office/officeart/2005/8/layout/process4"/>
    <dgm:cxn modelId="{EFF83610-738A-432A-83F6-C2B48F29DB7F}" srcId="{C9EAE4BE-171E-4479-AA26-69624598849C}" destId="{77265A32-40B4-47DD-AAE5-5866425B7A33}" srcOrd="2" destOrd="0" parTransId="{DA402D15-0E22-44E8-8EBE-5E96378E2F99}" sibTransId="{6947882A-70A8-454C-9E04-6DDF465DDCFC}"/>
    <dgm:cxn modelId="{D33605D4-A6BB-4EB2-AE21-2B6C7BF7D620}" type="presOf" srcId="{692C3196-087C-4CA1-84B0-F647D7CB08C1}" destId="{8FDD749D-4E38-4E8F-B1FA-C71BC0932E63}" srcOrd="0" destOrd="0" presId="urn:microsoft.com/office/officeart/2005/8/layout/process4"/>
    <dgm:cxn modelId="{E749FB40-E549-47B7-AB47-3E010AFBFF66}" srcId="{77265A32-40B4-47DD-AAE5-5866425B7A33}" destId="{668CB4F3-6898-4B9F-893B-CD010130E0EC}" srcOrd="0" destOrd="0" parTransId="{E4894923-990E-4844-B477-4754501503B9}" sibTransId="{DE72AE87-9A50-4B49-B09B-07834FDCA4C5}"/>
    <dgm:cxn modelId="{CEE1832C-2A7B-4E7F-8C7F-AF91CBE865A1}" type="presOf" srcId="{3DE4A1D8-4D7F-4D54-967C-1B55E1416666}" destId="{9CF2FC99-8440-4A20-A866-C635916DAAF3}" srcOrd="0" destOrd="0" presId="urn:microsoft.com/office/officeart/2005/8/layout/process4"/>
    <dgm:cxn modelId="{137A3665-C3E0-4B6B-88EA-8408712843F5}" type="presOf" srcId="{DDE295A3-2F4B-48E3-91C9-D48DB10CBAD0}" destId="{5003DEB3-8F19-4B5A-86C4-2210C2A6A060}" srcOrd="0" destOrd="0" presId="urn:microsoft.com/office/officeart/2005/8/layout/process4"/>
    <dgm:cxn modelId="{9AFD4190-6404-4EF5-932C-D5CDBEF45928}" srcId="{C9EAE4BE-171E-4479-AA26-69624598849C}" destId="{63669551-2C20-4100-98D3-EFD55561C305}" srcOrd="0" destOrd="0" parTransId="{E3CEBA5A-2CE8-428C-ADF8-8813181FAECF}" sibTransId="{25EADB9F-4388-47F6-B257-50EF026B7EA4}"/>
    <dgm:cxn modelId="{A517AC8B-CD5D-4D82-9631-63362924B1D0}" type="presOf" srcId="{FB39C0A4-E12D-4CAB-82FF-6299314C2DB9}" destId="{D443CDDF-3C66-4FCB-B3A7-B885F641427A}" srcOrd="0" destOrd="0" presId="urn:microsoft.com/office/officeart/2005/8/layout/process4"/>
    <dgm:cxn modelId="{59BED9C2-2A82-4668-BA11-BFEF2B6ED4D3}" type="presOf" srcId="{6802252D-29E1-4778-9AF7-9A86CDF32036}" destId="{21056434-2255-4952-BD9B-CEC7B7CC86C8}" srcOrd="0" destOrd="0" presId="urn:microsoft.com/office/officeart/2005/8/layout/process4"/>
    <dgm:cxn modelId="{36D9D385-BB72-4400-B27D-136F0C904812}" type="presOf" srcId="{77265A32-40B4-47DD-AAE5-5866425B7A33}" destId="{39992A31-31B1-4579-94B3-4B1009A41E51}" srcOrd="1" destOrd="0" presId="urn:microsoft.com/office/officeart/2005/8/layout/process4"/>
    <dgm:cxn modelId="{CFCAD55F-C7B8-4F2B-8C6E-59898B80C3CE}" srcId="{63669551-2C20-4100-98D3-EFD55561C305}" destId="{3CFDA890-A742-4245-B779-7D9FA6C49F0D}" srcOrd="1" destOrd="0" parTransId="{B0A801D5-B4B2-4305-8426-DE5E50FF6BCF}" sibTransId="{CD0AD41C-5F08-4159-B543-C9F9772A0DE8}"/>
    <dgm:cxn modelId="{4F8DA51E-878D-4726-ABB9-6683118CAFC4}" type="presParOf" srcId="{7F0403CA-4217-4005-B01F-3040E4217E76}" destId="{9D6AAF7D-1427-448A-B780-E5DF31112D14}" srcOrd="0" destOrd="0" presId="urn:microsoft.com/office/officeart/2005/8/layout/process4"/>
    <dgm:cxn modelId="{A970CD78-8FD7-42BA-A69B-AB4231CDC921}" type="presParOf" srcId="{9D6AAF7D-1427-448A-B780-E5DF31112D14}" destId="{0D21177E-9D0D-4C9D-B915-EEC6ECE3A734}" srcOrd="0" destOrd="0" presId="urn:microsoft.com/office/officeart/2005/8/layout/process4"/>
    <dgm:cxn modelId="{105F4982-0EBC-4C61-A412-53DF69D7C8DC}" type="presParOf" srcId="{9D6AAF7D-1427-448A-B780-E5DF31112D14}" destId="{39992A31-31B1-4579-94B3-4B1009A41E51}" srcOrd="1" destOrd="0" presId="urn:microsoft.com/office/officeart/2005/8/layout/process4"/>
    <dgm:cxn modelId="{E372E9EB-BC63-4BC9-A9F3-4D91454C33CF}" type="presParOf" srcId="{9D6AAF7D-1427-448A-B780-E5DF31112D14}" destId="{67C37664-9DDE-4035-8980-2A18D4B84B80}" srcOrd="2" destOrd="0" presId="urn:microsoft.com/office/officeart/2005/8/layout/process4"/>
    <dgm:cxn modelId="{2FA0A7D3-6D6A-42F6-AA5C-51826740F400}" type="presParOf" srcId="{67C37664-9DDE-4035-8980-2A18D4B84B80}" destId="{5B3EA9E3-0F2F-40B8-A8B5-49E96C64C08A}" srcOrd="0" destOrd="0" presId="urn:microsoft.com/office/officeart/2005/8/layout/process4"/>
    <dgm:cxn modelId="{1B8B0695-E033-40A1-8460-6298F6D6D4C5}" type="presParOf" srcId="{67C37664-9DDE-4035-8980-2A18D4B84B80}" destId="{9CF2FC99-8440-4A20-A866-C635916DAAF3}" srcOrd="1" destOrd="0" presId="urn:microsoft.com/office/officeart/2005/8/layout/process4"/>
    <dgm:cxn modelId="{27618FAB-7FEA-49EC-8388-656BE14A2709}" type="presParOf" srcId="{67C37664-9DDE-4035-8980-2A18D4B84B80}" destId="{F111C905-8AE0-4BB5-8CA8-0B97DCF6B4A3}" srcOrd="2" destOrd="0" presId="urn:microsoft.com/office/officeart/2005/8/layout/process4"/>
    <dgm:cxn modelId="{79199F28-CFD3-4F8B-8242-260FF38F11FC}" type="presParOf" srcId="{67C37664-9DDE-4035-8980-2A18D4B84B80}" destId="{869012BF-2F9C-4EDA-B8D6-841A97BF6DE1}" srcOrd="3" destOrd="0" presId="urn:microsoft.com/office/officeart/2005/8/layout/process4"/>
    <dgm:cxn modelId="{07D1DED5-B7F6-430A-A70F-595B4BFD13CA}" type="presParOf" srcId="{7F0403CA-4217-4005-B01F-3040E4217E76}" destId="{C5449ABD-5E73-406C-BD7E-54AC1EB5AFB6}" srcOrd="1" destOrd="0" presId="urn:microsoft.com/office/officeart/2005/8/layout/process4"/>
    <dgm:cxn modelId="{B48F6BC9-746B-409C-A67B-396B40F45B72}" type="presParOf" srcId="{7F0403CA-4217-4005-B01F-3040E4217E76}" destId="{39281D50-9CA0-49ED-BAAB-B1B287EE4C7B}" srcOrd="2" destOrd="0" presId="urn:microsoft.com/office/officeart/2005/8/layout/process4"/>
    <dgm:cxn modelId="{7423467A-FC80-46F3-8EDB-90E0E527E7F2}" type="presParOf" srcId="{39281D50-9CA0-49ED-BAAB-B1B287EE4C7B}" destId="{21056434-2255-4952-BD9B-CEC7B7CC86C8}" srcOrd="0" destOrd="0" presId="urn:microsoft.com/office/officeart/2005/8/layout/process4"/>
    <dgm:cxn modelId="{C2170A68-DAF9-4FDF-9DEC-BB67DF585067}" type="presParOf" srcId="{39281D50-9CA0-49ED-BAAB-B1B287EE4C7B}" destId="{33313DFE-A1CF-4E2E-8241-2A07E5C65065}" srcOrd="1" destOrd="0" presId="urn:microsoft.com/office/officeart/2005/8/layout/process4"/>
    <dgm:cxn modelId="{15F639C3-BA7C-409A-B7F1-29A401902B6D}" type="presParOf" srcId="{39281D50-9CA0-49ED-BAAB-B1B287EE4C7B}" destId="{22EE1ECE-5F06-451D-8431-6AF829702CAD}" srcOrd="2" destOrd="0" presId="urn:microsoft.com/office/officeart/2005/8/layout/process4"/>
    <dgm:cxn modelId="{2B749E5A-058F-4F48-A8DC-58A38B72E78C}" type="presParOf" srcId="{22EE1ECE-5F06-451D-8431-6AF829702CAD}" destId="{D443CDDF-3C66-4FCB-B3A7-B885F641427A}" srcOrd="0" destOrd="0" presId="urn:microsoft.com/office/officeart/2005/8/layout/process4"/>
    <dgm:cxn modelId="{A205966F-0AED-494D-85E7-2FD36BB0E329}" type="presParOf" srcId="{22EE1ECE-5F06-451D-8431-6AF829702CAD}" destId="{67603D79-E5EC-4F1C-B9B5-D1DAC4410C15}" srcOrd="1" destOrd="0" presId="urn:microsoft.com/office/officeart/2005/8/layout/process4"/>
    <dgm:cxn modelId="{E78217C8-DB41-43F9-A4C4-5CF92B5772C4}" type="presParOf" srcId="{22EE1ECE-5F06-451D-8431-6AF829702CAD}" destId="{5003DEB3-8F19-4B5A-86C4-2210C2A6A060}" srcOrd="2" destOrd="0" presId="urn:microsoft.com/office/officeart/2005/8/layout/process4"/>
    <dgm:cxn modelId="{8734A758-D163-4816-8228-633BD2BC2EC3}" type="presParOf" srcId="{22EE1ECE-5F06-451D-8431-6AF829702CAD}" destId="{8FDD749D-4E38-4E8F-B1FA-C71BC0932E63}" srcOrd="3" destOrd="0" presId="urn:microsoft.com/office/officeart/2005/8/layout/process4"/>
    <dgm:cxn modelId="{F3BCEE2C-5FCF-4A58-B888-37C2D1B89277}" type="presParOf" srcId="{7F0403CA-4217-4005-B01F-3040E4217E76}" destId="{33B2994E-8B5D-470A-B80D-898B8E4C7360}" srcOrd="3" destOrd="0" presId="urn:microsoft.com/office/officeart/2005/8/layout/process4"/>
    <dgm:cxn modelId="{A7EE6A61-ED9B-4B60-B932-868425B74153}" type="presParOf" srcId="{7F0403CA-4217-4005-B01F-3040E4217E76}" destId="{FB4D2580-AD50-4B9B-BE8F-E485D9E0DFA7}" srcOrd="4" destOrd="0" presId="urn:microsoft.com/office/officeart/2005/8/layout/process4"/>
    <dgm:cxn modelId="{4B27BB85-CE2E-41A5-8F2B-F7577E60DB73}" type="presParOf" srcId="{FB4D2580-AD50-4B9B-BE8F-E485D9E0DFA7}" destId="{DA2CA2B6-8F10-47FD-85AD-6055805BA3D9}" srcOrd="0" destOrd="0" presId="urn:microsoft.com/office/officeart/2005/8/layout/process4"/>
    <dgm:cxn modelId="{2E861ED4-5623-4F1D-8729-A958B9027C0C}" type="presParOf" srcId="{FB4D2580-AD50-4B9B-BE8F-E485D9E0DFA7}" destId="{D568804B-DEC3-4F32-81E0-590C97900109}" srcOrd="1" destOrd="0" presId="urn:microsoft.com/office/officeart/2005/8/layout/process4"/>
    <dgm:cxn modelId="{BA7DA342-F325-4BEE-A609-52445F2E641C}" type="presParOf" srcId="{FB4D2580-AD50-4B9B-BE8F-E485D9E0DFA7}" destId="{80C4829F-CB08-4E2F-8836-95FA99E7004F}" srcOrd="2" destOrd="0" presId="urn:microsoft.com/office/officeart/2005/8/layout/process4"/>
    <dgm:cxn modelId="{4D36F8FD-165A-4EFE-AD2E-1C1CF7FE6475}" type="presParOf" srcId="{80C4829F-CB08-4E2F-8836-95FA99E7004F}" destId="{EF5F92B1-E07B-49CB-9422-8560A38A704F}" srcOrd="0" destOrd="0" presId="urn:microsoft.com/office/officeart/2005/8/layout/process4"/>
    <dgm:cxn modelId="{EFAF1CBE-1DCE-4972-8B53-61EC08B4076D}" type="presParOf" srcId="{80C4829F-CB08-4E2F-8836-95FA99E7004F}" destId="{120D7EE4-721C-49E8-93B7-E82C73EB0E7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166BF-6163-4BA3-94A1-8A67BB8E975C}"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s-CL"/>
        </a:p>
      </dgm:t>
    </dgm:pt>
    <dgm:pt modelId="{D344C582-70AE-49A7-8F4F-31051D89C7AE}">
      <dgm:prSet phldrT="[Texto]" custT="1"/>
      <dgm:spPr>
        <a:solidFill>
          <a:schemeClr val="accent1">
            <a:lumMod val="50000"/>
          </a:schemeClr>
        </a:solidFill>
      </dgm:spPr>
      <dgm:t>
        <a:bodyPr/>
        <a:lstStyle/>
        <a:p>
          <a:r>
            <a:rPr lang="es-ES_tradnl" sz="1400" b="1" dirty="0" smtClean="0">
              <a:solidFill>
                <a:schemeClr val="bg1"/>
              </a:solidFill>
            </a:rPr>
            <a:t>Procesos Sustantivos</a:t>
          </a:r>
          <a:endParaRPr lang="es-CL" sz="2400" b="1" dirty="0">
            <a:solidFill>
              <a:schemeClr val="bg1"/>
            </a:solidFill>
          </a:endParaRPr>
        </a:p>
      </dgm:t>
    </dgm:pt>
    <dgm:pt modelId="{6D813650-A69C-442E-AAFE-DA856606D19E}" type="parTrans" cxnId="{75052B63-3D5E-46D1-BD5A-E95762A8BADA}">
      <dgm:prSet/>
      <dgm:spPr/>
      <dgm:t>
        <a:bodyPr/>
        <a:lstStyle/>
        <a:p>
          <a:endParaRPr lang="es-CL"/>
        </a:p>
      </dgm:t>
    </dgm:pt>
    <dgm:pt modelId="{3794B2F7-6427-4113-A03B-2A00F219D52F}" type="sibTrans" cxnId="{75052B63-3D5E-46D1-BD5A-E95762A8BADA}">
      <dgm:prSet/>
      <dgm:spPr/>
      <dgm:t>
        <a:bodyPr/>
        <a:lstStyle/>
        <a:p>
          <a:endParaRPr lang="es-CL"/>
        </a:p>
      </dgm:t>
    </dgm:pt>
    <dgm:pt modelId="{08064442-F004-49FD-AD68-B4097EA87333}">
      <dgm:prSet phldrT="[Texto]" custT="1"/>
      <dgm:spPr>
        <a:ln>
          <a:solidFill>
            <a:schemeClr val="tx1"/>
          </a:solidFill>
        </a:ln>
      </dgm:spPr>
      <dgm:t>
        <a:bodyPr/>
        <a:lstStyle/>
        <a:p>
          <a:r>
            <a:rPr lang="es-ES_tradnl" sz="1500" b="1" dirty="0" smtClean="0">
              <a:solidFill>
                <a:schemeClr val="tx1"/>
              </a:solidFill>
            </a:rPr>
            <a:t>Competencias y Habilidades</a:t>
          </a:r>
        </a:p>
        <a:p>
          <a:r>
            <a:rPr lang="es-ES_tradnl" sz="1000" b="0" dirty="0" smtClean="0"/>
            <a:t>Habilitar a las personas y conducirlas a través de un plan de formación consistente con las nuevas exigencias</a:t>
          </a:r>
          <a:endParaRPr lang="es-CL" sz="1000" b="0" dirty="0"/>
        </a:p>
      </dgm:t>
    </dgm:pt>
    <dgm:pt modelId="{3B9CF4C0-063B-44E9-B106-294B92C34E4C}" type="parTrans" cxnId="{539A2CD4-5C1D-4607-AC5A-964700FA0BAC}">
      <dgm:prSet/>
      <dgm:spPr/>
      <dgm:t>
        <a:bodyPr/>
        <a:lstStyle/>
        <a:p>
          <a:endParaRPr lang="es-CL"/>
        </a:p>
      </dgm:t>
    </dgm:pt>
    <dgm:pt modelId="{1C8D2DC1-9C57-4CD2-8942-82C5F004E4FC}" type="sibTrans" cxnId="{539A2CD4-5C1D-4607-AC5A-964700FA0BAC}">
      <dgm:prSet/>
      <dgm:spPr/>
      <dgm:t>
        <a:bodyPr/>
        <a:lstStyle/>
        <a:p>
          <a:endParaRPr lang="es-CL"/>
        </a:p>
      </dgm:t>
    </dgm:pt>
    <dgm:pt modelId="{3BCA5724-399E-4D6A-B362-0C890429E27F}">
      <dgm:prSet phldrT="[Texto]" custT="1">
        <dgm:style>
          <a:lnRef idx="2">
            <a:schemeClr val="dk1"/>
          </a:lnRef>
          <a:fillRef idx="1">
            <a:schemeClr val="lt1"/>
          </a:fillRef>
          <a:effectRef idx="0">
            <a:schemeClr val="dk1"/>
          </a:effectRef>
          <a:fontRef idx="minor">
            <a:schemeClr val="dk1"/>
          </a:fontRef>
        </dgm:style>
      </dgm:prSet>
      <dgm:spPr/>
      <dgm:t>
        <a:bodyPr/>
        <a:lstStyle/>
        <a:p>
          <a:r>
            <a:rPr lang="es-ES_tradnl" sz="1500" b="1" dirty="0" smtClean="0">
              <a:solidFill>
                <a:schemeClr val="tx1"/>
              </a:solidFill>
            </a:rPr>
            <a:t>Desarrollo de Carrera </a:t>
          </a:r>
        </a:p>
        <a:p>
          <a:r>
            <a:rPr lang="es-ES_tradnl" sz="1000" b="0" dirty="0" smtClean="0"/>
            <a:t>Establecer mecanismos trasparentes </a:t>
          </a:r>
          <a:endParaRPr lang="es-CL" sz="1000" b="0" dirty="0"/>
        </a:p>
      </dgm:t>
    </dgm:pt>
    <dgm:pt modelId="{FDB7D03E-DE45-4D05-82BE-DD104EA46717}" type="parTrans" cxnId="{B07DC245-D39B-4CCD-ABD4-0EBC50EBFDD4}">
      <dgm:prSet/>
      <dgm:spPr/>
      <dgm:t>
        <a:bodyPr/>
        <a:lstStyle/>
        <a:p>
          <a:endParaRPr lang="es-CL"/>
        </a:p>
      </dgm:t>
    </dgm:pt>
    <dgm:pt modelId="{80382A28-BE3E-4ECE-B3E2-3471CCA07E1E}" type="sibTrans" cxnId="{B07DC245-D39B-4CCD-ABD4-0EBC50EBFDD4}">
      <dgm:prSet/>
      <dgm:spPr/>
      <dgm:t>
        <a:bodyPr/>
        <a:lstStyle/>
        <a:p>
          <a:endParaRPr lang="es-CL"/>
        </a:p>
      </dgm:t>
    </dgm:pt>
    <dgm:pt modelId="{50C015AB-E267-4371-96E1-445555D074F1}">
      <dgm:prSet phldrT="[Texto]" custT="1">
        <dgm:style>
          <a:lnRef idx="2">
            <a:schemeClr val="dk1"/>
          </a:lnRef>
          <a:fillRef idx="1">
            <a:schemeClr val="lt1"/>
          </a:fillRef>
          <a:effectRef idx="0">
            <a:schemeClr val="dk1"/>
          </a:effectRef>
          <a:fontRef idx="minor">
            <a:schemeClr val="dk1"/>
          </a:fontRef>
        </dgm:style>
      </dgm:prSet>
      <dgm:spPr/>
      <dgm:t>
        <a:bodyPr/>
        <a:lstStyle/>
        <a:p>
          <a:r>
            <a:rPr lang="es-ES_tradnl" sz="1500" b="1" dirty="0" smtClean="0">
              <a:solidFill>
                <a:schemeClr val="tx1"/>
              </a:solidFill>
            </a:rPr>
            <a:t>Estructura Organizacional </a:t>
          </a:r>
          <a:endParaRPr lang="es-ES_tradnl" sz="700" b="1" dirty="0" smtClean="0">
            <a:solidFill>
              <a:schemeClr val="tx1"/>
            </a:solidFill>
          </a:endParaRPr>
        </a:p>
        <a:p>
          <a:r>
            <a:rPr lang="es-ES_tradnl" sz="1000" b="0" dirty="0" smtClean="0"/>
            <a:t>Al servicio de la estrategia de desarrollo y hacia el logro de objetivos comunes.</a:t>
          </a:r>
          <a:endParaRPr lang="es-CL" sz="1000" b="0" dirty="0"/>
        </a:p>
      </dgm:t>
    </dgm:pt>
    <dgm:pt modelId="{C1FCCF1D-87DB-41F3-917A-D769C34CE44F}" type="sibTrans" cxnId="{0498285C-2D0C-402E-B7B7-903DEC1E7988}">
      <dgm:prSet/>
      <dgm:spPr/>
      <dgm:t>
        <a:bodyPr/>
        <a:lstStyle/>
        <a:p>
          <a:endParaRPr lang="es-CL"/>
        </a:p>
      </dgm:t>
    </dgm:pt>
    <dgm:pt modelId="{AA2AB489-46B3-4A9F-9DA2-5C2D3FF2D4F8}" type="parTrans" cxnId="{0498285C-2D0C-402E-B7B7-903DEC1E7988}">
      <dgm:prSet/>
      <dgm:spPr/>
      <dgm:t>
        <a:bodyPr/>
        <a:lstStyle/>
        <a:p>
          <a:endParaRPr lang="es-CL"/>
        </a:p>
      </dgm:t>
    </dgm:pt>
    <dgm:pt modelId="{DD10139A-4EB4-4BC1-946F-5834A16058AC}">
      <dgm:prSet phldrT="[Texto]" custT="1"/>
      <dgm:spPr>
        <a:ln>
          <a:solidFill>
            <a:schemeClr val="tx1"/>
          </a:solidFill>
        </a:ln>
      </dgm:spPr>
      <dgm:t>
        <a:bodyPr/>
        <a:lstStyle/>
        <a:p>
          <a:r>
            <a:rPr lang="es-ES_tradnl" sz="1500" b="1" dirty="0" smtClean="0">
              <a:solidFill>
                <a:schemeClr val="tx1"/>
              </a:solidFill>
            </a:rPr>
            <a:t>Monitorear el Desempeño</a:t>
          </a:r>
        </a:p>
        <a:p>
          <a:r>
            <a:rPr lang="es-ES_tradnl" sz="1000" b="0" dirty="0" smtClean="0"/>
            <a:t>Destacar el aporte individual y colectivo para el cumplimiento de los desafíos institucionales.</a:t>
          </a:r>
          <a:endParaRPr lang="es-CL" sz="1000" b="0" dirty="0"/>
        </a:p>
      </dgm:t>
    </dgm:pt>
    <dgm:pt modelId="{5BFA2DC0-263B-49BF-8D10-D9A183FC1393}" type="sibTrans" cxnId="{85E3B42D-FD4C-496B-850D-9ED9C8759C68}">
      <dgm:prSet/>
      <dgm:spPr/>
      <dgm:t>
        <a:bodyPr/>
        <a:lstStyle/>
        <a:p>
          <a:endParaRPr lang="es-CL"/>
        </a:p>
      </dgm:t>
    </dgm:pt>
    <dgm:pt modelId="{217A54EF-EF74-4F2D-96BA-9B81ACF0CE12}" type="parTrans" cxnId="{85E3B42D-FD4C-496B-850D-9ED9C8759C68}">
      <dgm:prSet/>
      <dgm:spPr/>
      <dgm:t>
        <a:bodyPr/>
        <a:lstStyle/>
        <a:p>
          <a:endParaRPr lang="es-CL"/>
        </a:p>
      </dgm:t>
    </dgm:pt>
    <dgm:pt modelId="{839FEDAC-F3DA-40D5-AF79-53C2B41BB800}" type="pres">
      <dgm:prSet presAssocID="{447166BF-6163-4BA3-94A1-8A67BB8E975C}" presName="diagram" presStyleCnt="0">
        <dgm:presLayoutVars>
          <dgm:chMax val="1"/>
          <dgm:dir/>
          <dgm:animLvl val="ctr"/>
          <dgm:resizeHandles val="exact"/>
        </dgm:presLayoutVars>
      </dgm:prSet>
      <dgm:spPr/>
      <dgm:t>
        <a:bodyPr/>
        <a:lstStyle/>
        <a:p>
          <a:endParaRPr lang="es-CL"/>
        </a:p>
      </dgm:t>
    </dgm:pt>
    <dgm:pt modelId="{B86CBDF2-ED18-49A9-8247-8909BA34F15B}" type="pres">
      <dgm:prSet presAssocID="{447166BF-6163-4BA3-94A1-8A67BB8E975C}" presName="matrix" presStyleCnt="0"/>
      <dgm:spPr/>
    </dgm:pt>
    <dgm:pt modelId="{2C6E1008-F173-499C-8CB2-C2FD40B51F1D}" type="pres">
      <dgm:prSet presAssocID="{447166BF-6163-4BA3-94A1-8A67BB8E975C}" presName="tile1" presStyleLbl="node1" presStyleIdx="0" presStyleCnt="4" custLinFactNeighborX="-259" custLinFactNeighborY="4970"/>
      <dgm:spPr/>
      <dgm:t>
        <a:bodyPr/>
        <a:lstStyle/>
        <a:p>
          <a:endParaRPr lang="es-CL"/>
        </a:p>
      </dgm:t>
    </dgm:pt>
    <dgm:pt modelId="{08D5854C-3AD6-4B5D-9905-5AF22F2A2B3F}" type="pres">
      <dgm:prSet presAssocID="{447166BF-6163-4BA3-94A1-8A67BB8E975C}" presName="tile1text" presStyleLbl="node1" presStyleIdx="0" presStyleCnt="4">
        <dgm:presLayoutVars>
          <dgm:chMax val="0"/>
          <dgm:chPref val="0"/>
          <dgm:bulletEnabled val="1"/>
        </dgm:presLayoutVars>
      </dgm:prSet>
      <dgm:spPr/>
      <dgm:t>
        <a:bodyPr/>
        <a:lstStyle/>
        <a:p>
          <a:endParaRPr lang="es-CL"/>
        </a:p>
      </dgm:t>
    </dgm:pt>
    <dgm:pt modelId="{AB50E321-FFEF-423C-B9D4-63F0A7F68B98}" type="pres">
      <dgm:prSet presAssocID="{447166BF-6163-4BA3-94A1-8A67BB8E975C}" presName="tile2" presStyleLbl="node1" presStyleIdx="1" presStyleCnt="4" custLinFactNeighborX="-259" custLinFactNeighborY="4970"/>
      <dgm:spPr/>
      <dgm:t>
        <a:bodyPr/>
        <a:lstStyle/>
        <a:p>
          <a:endParaRPr lang="es-CL"/>
        </a:p>
      </dgm:t>
    </dgm:pt>
    <dgm:pt modelId="{A41AD477-2437-4EC6-9602-7E31831BAE04}" type="pres">
      <dgm:prSet presAssocID="{447166BF-6163-4BA3-94A1-8A67BB8E975C}" presName="tile2text" presStyleLbl="node1" presStyleIdx="1" presStyleCnt="4">
        <dgm:presLayoutVars>
          <dgm:chMax val="0"/>
          <dgm:chPref val="0"/>
          <dgm:bulletEnabled val="1"/>
        </dgm:presLayoutVars>
      </dgm:prSet>
      <dgm:spPr/>
      <dgm:t>
        <a:bodyPr/>
        <a:lstStyle/>
        <a:p>
          <a:endParaRPr lang="es-CL"/>
        </a:p>
      </dgm:t>
    </dgm:pt>
    <dgm:pt modelId="{C95D62B3-DF0C-435E-B9DA-89CC2D47FBAC}" type="pres">
      <dgm:prSet presAssocID="{447166BF-6163-4BA3-94A1-8A67BB8E975C}" presName="tile3" presStyleLbl="node1" presStyleIdx="2" presStyleCnt="4" custScaleX="101036" custLinFactNeighborX="259" custLinFactNeighborY="3843"/>
      <dgm:spPr/>
      <dgm:t>
        <a:bodyPr/>
        <a:lstStyle/>
        <a:p>
          <a:endParaRPr lang="es-CL"/>
        </a:p>
      </dgm:t>
    </dgm:pt>
    <dgm:pt modelId="{6213A02E-7A49-4C4F-8DA3-3C1FC6A26F2B}" type="pres">
      <dgm:prSet presAssocID="{447166BF-6163-4BA3-94A1-8A67BB8E975C}" presName="tile3text" presStyleLbl="node1" presStyleIdx="2" presStyleCnt="4">
        <dgm:presLayoutVars>
          <dgm:chMax val="0"/>
          <dgm:chPref val="0"/>
          <dgm:bulletEnabled val="1"/>
        </dgm:presLayoutVars>
      </dgm:prSet>
      <dgm:spPr/>
      <dgm:t>
        <a:bodyPr/>
        <a:lstStyle/>
        <a:p>
          <a:endParaRPr lang="es-CL"/>
        </a:p>
      </dgm:t>
    </dgm:pt>
    <dgm:pt modelId="{63A9F723-F031-4898-BEC2-0C0BBFECDBF3}" type="pres">
      <dgm:prSet presAssocID="{447166BF-6163-4BA3-94A1-8A67BB8E975C}" presName="tile4" presStyleLbl="node1" presStyleIdx="3" presStyleCnt="4" custLinFactNeighborX="-259" custLinFactNeighborY="0"/>
      <dgm:spPr/>
      <dgm:t>
        <a:bodyPr/>
        <a:lstStyle/>
        <a:p>
          <a:endParaRPr lang="es-CL"/>
        </a:p>
      </dgm:t>
    </dgm:pt>
    <dgm:pt modelId="{10D48E6C-C52C-4F25-83DD-F8ED5A1C4D7D}" type="pres">
      <dgm:prSet presAssocID="{447166BF-6163-4BA3-94A1-8A67BB8E975C}" presName="tile4text" presStyleLbl="node1" presStyleIdx="3" presStyleCnt="4">
        <dgm:presLayoutVars>
          <dgm:chMax val="0"/>
          <dgm:chPref val="0"/>
          <dgm:bulletEnabled val="1"/>
        </dgm:presLayoutVars>
      </dgm:prSet>
      <dgm:spPr/>
      <dgm:t>
        <a:bodyPr/>
        <a:lstStyle/>
        <a:p>
          <a:endParaRPr lang="es-CL"/>
        </a:p>
      </dgm:t>
    </dgm:pt>
    <dgm:pt modelId="{7E33011B-9FA6-4027-AE45-8A1F705D26FA}" type="pres">
      <dgm:prSet presAssocID="{447166BF-6163-4BA3-94A1-8A67BB8E975C}" presName="centerTile" presStyleLbl="fgShp" presStyleIdx="0" presStyleCnt="1">
        <dgm:presLayoutVars>
          <dgm:chMax val="0"/>
          <dgm:chPref val="0"/>
        </dgm:presLayoutVars>
      </dgm:prSet>
      <dgm:spPr/>
      <dgm:t>
        <a:bodyPr/>
        <a:lstStyle/>
        <a:p>
          <a:endParaRPr lang="es-CL"/>
        </a:p>
      </dgm:t>
    </dgm:pt>
  </dgm:ptLst>
  <dgm:cxnLst>
    <dgm:cxn modelId="{8B9CC56C-237B-4C67-8DB5-8581CEEF8699}" type="presOf" srcId="{08064442-F004-49FD-AD68-B4097EA87333}" destId="{AB50E321-FFEF-423C-B9D4-63F0A7F68B98}" srcOrd="0" destOrd="0" presId="urn:microsoft.com/office/officeart/2005/8/layout/matrix1"/>
    <dgm:cxn modelId="{1579C72F-8C5B-486E-BE79-741F6DC293FD}" type="presOf" srcId="{50C015AB-E267-4371-96E1-445555D074F1}" destId="{2C6E1008-F173-499C-8CB2-C2FD40B51F1D}" srcOrd="0" destOrd="0" presId="urn:microsoft.com/office/officeart/2005/8/layout/matrix1"/>
    <dgm:cxn modelId="{7F17A4FA-7885-4521-9474-E4AC3D1A9902}" type="presOf" srcId="{D344C582-70AE-49A7-8F4F-31051D89C7AE}" destId="{7E33011B-9FA6-4027-AE45-8A1F705D26FA}" srcOrd="0" destOrd="0" presId="urn:microsoft.com/office/officeart/2005/8/layout/matrix1"/>
    <dgm:cxn modelId="{85E96A19-A8D8-4537-BE92-A6242C658AAA}" type="presOf" srcId="{DD10139A-4EB4-4BC1-946F-5834A16058AC}" destId="{63A9F723-F031-4898-BEC2-0C0BBFECDBF3}" srcOrd="0" destOrd="0" presId="urn:microsoft.com/office/officeart/2005/8/layout/matrix1"/>
    <dgm:cxn modelId="{0498285C-2D0C-402E-B7B7-903DEC1E7988}" srcId="{D344C582-70AE-49A7-8F4F-31051D89C7AE}" destId="{50C015AB-E267-4371-96E1-445555D074F1}" srcOrd="0" destOrd="0" parTransId="{AA2AB489-46B3-4A9F-9DA2-5C2D3FF2D4F8}" sibTransId="{C1FCCF1D-87DB-41F3-917A-D769C34CE44F}"/>
    <dgm:cxn modelId="{539A2CD4-5C1D-4607-AC5A-964700FA0BAC}" srcId="{D344C582-70AE-49A7-8F4F-31051D89C7AE}" destId="{08064442-F004-49FD-AD68-B4097EA87333}" srcOrd="1" destOrd="0" parTransId="{3B9CF4C0-063B-44E9-B106-294B92C34E4C}" sibTransId="{1C8D2DC1-9C57-4CD2-8942-82C5F004E4FC}"/>
    <dgm:cxn modelId="{70580AD4-CEA9-4F22-B301-414FAB4F16B4}" type="presOf" srcId="{50C015AB-E267-4371-96E1-445555D074F1}" destId="{08D5854C-3AD6-4B5D-9905-5AF22F2A2B3F}" srcOrd="1" destOrd="0" presId="urn:microsoft.com/office/officeart/2005/8/layout/matrix1"/>
    <dgm:cxn modelId="{2E914FFE-08F6-41CE-966D-8A8BEA3C2B2A}" type="presOf" srcId="{447166BF-6163-4BA3-94A1-8A67BB8E975C}" destId="{839FEDAC-F3DA-40D5-AF79-53C2B41BB800}" srcOrd="0" destOrd="0" presId="urn:microsoft.com/office/officeart/2005/8/layout/matrix1"/>
    <dgm:cxn modelId="{44F7B670-0FB7-42F0-8E8A-EBC4364CCB3A}" type="presOf" srcId="{3BCA5724-399E-4D6A-B362-0C890429E27F}" destId="{C95D62B3-DF0C-435E-B9DA-89CC2D47FBAC}" srcOrd="0" destOrd="0" presId="urn:microsoft.com/office/officeart/2005/8/layout/matrix1"/>
    <dgm:cxn modelId="{6BE7F845-00A6-43D6-B25E-9CA63367562D}" type="presOf" srcId="{DD10139A-4EB4-4BC1-946F-5834A16058AC}" destId="{10D48E6C-C52C-4F25-83DD-F8ED5A1C4D7D}" srcOrd="1" destOrd="0" presId="urn:microsoft.com/office/officeart/2005/8/layout/matrix1"/>
    <dgm:cxn modelId="{7CD11932-3EC4-4542-BF0D-76648BA448DA}" type="presOf" srcId="{08064442-F004-49FD-AD68-B4097EA87333}" destId="{A41AD477-2437-4EC6-9602-7E31831BAE04}" srcOrd="1" destOrd="0" presId="urn:microsoft.com/office/officeart/2005/8/layout/matrix1"/>
    <dgm:cxn modelId="{B07DC245-D39B-4CCD-ABD4-0EBC50EBFDD4}" srcId="{D344C582-70AE-49A7-8F4F-31051D89C7AE}" destId="{3BCA5724-399E-4D6A-B362-0C890429E27F}" srcOrd="2" destOrd="0" parTransId="{FDB7D03E-DE45-4D05-82BE-DD104EA46717}" sibTransId="{80382A28-BE3E-4ECE-B3E2-3471CCA07E1E}"/>
    <dgm:cxn modelId="{29CAEEDF-D0C3-4093-AA38-649AE383D955}" type="presOf" srcId="{3BCA5724-399E-4D6A-B362-0C890429E27F}" destId="{6213A02E-7A49-4C4F-8DA3-3C1FC6A26F2B}" srcOrd="1" destOrd="0" presId="urn:microsoft.com/office/officeart/2005/8/layout/matrix1"/>
    <dgm:cxn modelId="{85E3B42D-FD4C-496B-850D-9ED9C8759C68}" srcId="{D344C582-70AE-49A7-8F4F-31051D89C7AE}" destId="{DD10139A-4EB4-4BC1-946F-5834A16058AC}" srcOrd="3" destOrd="0" parTransId="{217A54EF-EF74-4F2D-96BA-9B81ACF0CE12}" sibTransId="{5BFA2DC0-263B-49BF-8D10-D9A183FC1393}"/>
    <dgm:cxn modelId="{75052B63-3D5E-46D1-BD5A-E95762A8BADA}" srcId="{447166BF-6163-4BA3-94A1-8A67BB8E975C}" destId="{D344C582-70AE-49A7-8F4F-31051D89C7AE}" srcOrd="0" destOrd="0" parTransId="{6D813650-A69C-442E-AAFE-DA856606D19E}" sibTransId="{3794B2F7-6427-4113-A03B-2A00F219D52F}"/>
    <dgm:cxn modelId="{D90903C1-9671-4FC9-9BED-95B9A108BCBC}" type="presParOf" srcId="{839FEDAC-F3DA-40D5-AF79-53C2B41BB800}" destId="{B86CBDF2-ED18-49A9-8247-8909BA34F15B}" srcOrd="0" destOrd="0" presId="urn:microsoft.com/office/officeart/2005/8/layout/matrix1"/>
    <dgm:cxn modelId="{688E2B7E-EEA7-4B55-8E6F-54ACC8DECC90}" type="presParOf" srcId="{B86CBDF2-ED18-49A9-8247-8909BA34F15B}" destId="{2C6E1008-F173-499C-8CB2-C2FD40B51F1D}" srcOrd="0" destOrd="0" presId="urn:microsoft.com/office/officeart/2005/8/layout/matrix1"/>
    <dgm:cxn modelId="{5F77DD13-2BFE-4E2C-8127-5B0773CF2A27}" type="presParOf" srcId="{B86CBDF2-ED18-49A9-8247-8909BA34F15B}" destId="{08D5854C-3AD6-4B5D-9905-5AF22F2A2B3F}" srcOrd="1" destOrd="0" presId="urn:microsoft.com/office/officeart/2005/8/layout/matrix1"/>
    <dgm:cxn modelId="{96B45AB3-69E4-45C8-BEF7-06B1D327A6EE}" type="presParOf" srcId="{B86CBDF2-ED18-49A9-8247-8909BA34F15B}" destId="{AB50E321-FFEF-423C-B9D4-63F0A7F68B98}" srcOrd="2" destOrd="0" presId="urn:microsoft.com/office/officeart/2005/8/layout/matrix1"/>
    <dgm:cxn modelId="{797EAC9D-3D7D-4A96-AE2C-2BAF96FF4C6B}" type="presParOf" srcId="{B86CBDF2-ED18-49A9-8247-8909BA34F15B}" destId="{A41AD477-2437-4EC6-9602-7E31831BAE04}" srcOrd="3" destOrd="0" presId="urn:microsoft.com/office/officeart/2005/8/layout/matrix1"/>
    <dgm:cxn modelId="{B370C252-D5A1-46D1-9BDE-CBED20DAE5AF}" type="presParOf" srcId="{B86CBDF2-ED18-49A9-8247-8909BA34F15B}" destId="{C95D62B3-DF0C-435E-B9DA-89CC2D47FBAC}" srcOrd="4" destOrd="0" presId="urn:microsoft.com/office/officeart/2005/8/layout/matrix1"/>
    <dgm:cxn modelId="{3243751F-CBD4-4948-8752-F8300B32A410}" type="presParOf" srcId="{B86CBDF2-ED18-49A9-8247-8909BA34F15B}" destId="{6213A02E-7A49-4C4F-8DA3-3C1FC6A26F2B}" srcOrd="5" destOrd="0" presId="urn:microsoft.com/office/officeart/2005/8/layout/matrix1"/>
    <dgm:cxn modelId="{029DD105-E6CB-406F-B998-9024800D17AE}" type="presParOf" srcId="{B86CBDF2-ED18-49A9-8247-8909BA34F15B}" destId="{63A9F723-F031-4898-BEC2-0C0BBFECDBF3}" srcOrd="6" destOrd="0" presId="urn:microsoft.com/office/officeart/2005/8/layout/matrix1"/>
    <dgm:cxn modelId="{B3B0BB46-9D71-4070-B0CD-982226C3E239}" type="presParOf" srcId="{B86CBDF2-ED18-49A9-8247-8909BA34F15B}" destId="{10D48E6C-C52C-4F25-83DD-F8ED5A1C4D7D}" srcOrd="7" destOrd="0" presId="urn:microsoft.com/office/officeart/2005/8/layout/matrix1"/>
    <dgm:cxn modelId="{0306C6FA-EB9C-49EC-9DFA-203FE3870F05}" type="presParOf" srcId="{839FEDAC-F3DA-40D5-AF79-53C2B41BB800}" destId="{7E33011B-9FA6-4027-AE45-8A1F705D26FA}"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EC22A-531F-4336-AD4D-F7EEF9D2F0E5}"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CL"/>
        </a:p>
      </dgm:t>
    </dgm:pt>
    <dgm:pt modelId="{A81D60E4-C1E7-477F-ABCD-D2D629F46640}">
      <dgm:prSet phldrT="[Texto]" custT="1"/>
      <dgm:spPr/>
      <dgm:t>
        <a:bodyPr/>
        <a:lstStyle/>
        <a:p>
          <a:r>
            <a:rPr lang="es-ES_tradnl" sz="1600" b="1" dirty="0" smtClean="0">
              <a:latin typeface="+mn-lt"/>
              <a:cs typeface="Arial" panose="020B0604020202020204" pitchFamily="34" charset="0"/>
            </a:rPr>
            <a:t>Estructura Interna y Función Directiva</a:t>
          </a:r>
          <a:endParaRPr lang="es-CL" sz="1600" b="1" dirty="0">
            <a:latin typeface="+mn-lt"/>
            <a:cs typeface="Arial" panose="020B0604020202020204" pitchFamily="34" charset="0"/>
          </a:endParaRPr>
        </a:p>
      </dgm:t>
    </dgm:pt>
    <dgm:pt modelId="{FE2FE11D-D20F-4001-932C-7B6766DCEB78}" type="par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D45FB81A-5CCC-4DFA-BF46-DFB754AE24EA}" type="sib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1C7C222A-4D3D-42FC-982E-C9638D597CAE}">
      <dgm:prSet custT="1"/>
      <dgm:spPr/>
      <dgm:t>
        <a:bodyPr/>
        <a:lstStyle/>
        <a:p>
          <a:r>
            <a:rPr lang="es-ES_tradnl" sz="1600" b="1" dirty="0" smtClean="0">
              <a:latin typeface="+mn-lt"/>
              <a:cs typeface="Arial" panose="020B0604020202020204" pitchFamily="34" charset="0"/>
            </a:rPr>
            <a:t>Especialización y Desarrollo de Competencias</a:t>
          </a:r>
          <a:endParaRPr lang="es-ES_tradnl" sz="1600" b="1" dirty="0">
            <a:latin typeface="+mn-lt"/>
            <a:cs typeface="Arial" panose="020B0604020202020204" pitchFamily="34" charset="0"/>
          </a:endParaRPr>
        </a:p>
      </dgm:t>
    </dgm:pt>
    <dgm:pt modelId="{9B53A3C7-9E97-42ED-B5DE-5420D53DED46}" type="par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836CBA18-47DE-40E5-B53B-B8E66D0FCAC1}" type="sib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978833A8-8296-4919-B433-A691EFD2CF38}">
      <dgm:prSet custT="1"/>
      <dgm:spPr/>
      <dgm:t>
        <a:bodyPr/>
        <a:lstStyle/>
        <a:p>
          <a:r>
            <a:rPr lang="es-ES_tradnl" sz="1600" b="1" dirty="0" smtClean="0">
              <a:latin typeface="+mn-lt"/>
              <a:cs typeface="Arial" panose="020B0604020202020204" pitchFamily="34" charset="0"/>
            </a:rPr>
            <a:t>Carrera Funcionaria</a:t>
          </a:r>
          <a:endParaRPr lang="es-ES_tradnl" sz="1600" b="1" dirty="0">
            <a:latin typeface="+mn-lt"/>
            <a:cs typeface="Arial" panose="020B0604020202020204" pitchFamily="34" charset="0"/>
          </a:endParaRPr>
        </a:p>
      </dgm:t>
    </dgm:pt>
    <dgm:pt modelId="{06CFAFFD-8A2D-4B5E-89C6-23FAC684BC6A}" type="par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DCCAC8A3-1792-4D8C-8296-14694B06F470}" type="sib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A5FBEA0A-AEC4-42A4-A596-CE7D4DAE6B2C}">
      <dgm:prSet custT="1"/>
      <dgm:spPr/>
      <dgm:t>
        <a:bodyPr/>
        <a:lstStyle/>
        <a:p>
          <a:r>
            <a:rPr lang="es-ES_tradnl" sz="1600" b="1" dirty="0" smtClean="0">
              <a:latin typeface="+mn-lt"/>
              <a:cs typeface="Arial" panose="020B0604020202020204" pitchFamily="34" charset="0"/>
            </a:rPr>
            <a:t>Remuneraciones e Incentivos</a:t>
          </a:r>
          <a:endParaRPr lang="es-CL" sz="1600" b="1" dirty="0">
            <a:latin typeface="+mn-lt"/>
            <a:cs typeface="Arial" panose="020B0604020202020204" pitchFamily="34" charset="0"/>
          </a:endParaRPr>
        </a:p>
      </dgm:t>
    </dgm:pt>
    <dgm:pt modelId="{70FEFF47-30F7-4D4B-9456-FFB9F34B4F38}" type="par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F3FEF7DF-E0BE-44FF-A8AB-6EB47BFCE99D}" type="sib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A7C35370-29B7-48FE-8B7F-3299F2A4E4A9}" type="pres">
      <dgm:prSet presAssocID="{3D8EC22A-531F-4336-AD4D-F7EEF9D2F0E5}" presName="Name0" presStyleCnt="0">
        <dgm:presLayoutVars>
          <dgm:chMax val="7"/>
          <dgm:chPref val="7"/>
          <dgm:dir/>
        </dgm:presLayoutVars>
      </dgm:prSet>
      <dgm:spPr/>
      <dgm:t>
        <a:bodyPr/>
        <a:lstStyle/>
        <a:p>
          <a:endParaRPr lang="es-CL"/>
        </a:p>
      </dgm:t>
    </dgm:pt>
    <dgm:pt modelId="{91607370-F669-4563-9F93-06A1F4AAE27F}" type="pres">
      <dgm:prSet presAssocID="{3D8EC22A-531F-4336-AD4D-F7EEF9D2F0E5}" presName="Name1" presStyleCnt="0"/>
      <dgm:spPr/>
    </dgm:pt>
    <dgm:pt modelId="{08C4D231-FB83-4ACF-9999-333767B6407B}" type="pres">
      <dgm:prSet presAssocID="{3D8EC22A-531F-4336-AD4D-F7EEF9D2F0E5}" presName="cycle" presStyleCnt="0"/>
      <dgm:spPr/>
    </dgm:pt>
    <dgm:pt modelId="{7C12BAA5-720D-4AF4-9FB4-35FA44999600}" type="pres">
      <dgm:prSet presAssocID="{3D8EC22A-531F-4336-AD4D-F7EEF9D2F0E5}" presName="srcNode" presStyleLbl="node1" presStyleIdx="0" presStyleCnt="4"/>
      <dgm:spPr/>
    </dgm:pt>
    <dgm:pt modelId="{EB4E88EE-9406-4963-9040-795771FD0D65}" type="pres">
      <dgm:prSet presAssocID="{3D8EC22A-531F-4336-AD4D-F7EEF9D2F0E5}" presName="conn" presStyleLbl="parChTrans1D2" presStyleIdx="0" presStyleCnt="1"/>
      <dgm:spPr/>
      <dgm:t>
        <a:bodyPr/>
        <a:lstStyle/>
        <a:p>
          <a:endParaRPr lang="es-CL"/>
        </a:p>
      </dgm:t>
    </dgm:pt>
    <dgm:pt modelId="{AEE21277-E08F-429F-96C1-9158A5C9D091}" type="pres">
      <dgm:prSet presAssocID="{3D8EC22A-531F-4336-AD4D-F7EEF9D2F0E5}" presName="extraNode" presStyleLbl="node1" presStyleIdx="0" presStyleCnt="4"/>
      <dgm:spPr/>
    </dgm:pt>
    <dgm:pt modelId="{67E01EE4-FD7C-489A-8C92-1D63E296F13A}" type="pres">
      <dgm:prSet presAssocID="{3D8EC22A-531F-4336-AD4D-F7EEF9D2F0E5}" presName="dstNode" presStyleLbl="node1" presStyleIdx="0" presStyleCnt="4"/>
      <dgm:spPr/>
    </dgm:pt>
    <dgm:pt modelId="{5B613D39-7B39-4D27-B288-786F1156F5D7}" type="pres">
      <dgm:prSet presAssocID="{A81D60E4-C1E7-477F-ABCD-D2D629F46640}" presName="text_1" presStyleLbl="node1" presStyleIdx="0" presStyleCnt="4">
        <dgm:presLayoutVars>
          <dgm:bulletEnabled val="1"/>
        </dgm:presLayoutVars>
      </dgm:prSet>
      <dgm:spPr/>
      <dgm:t>
        <a:bodyPr/>
        <a:lstStyle/>
        <a:p>
          <a:endParaRPr lang="es-CL"/>
        </a:p>
      </dgm:t>
    </dgm:pt>
    <dgm:pt modelId="{C0B02DD3-B4A0-47A8-AD38-A31173C032B9}" type="pres">
      <dgm:prSet presAssocID="{A81D60E4-C1E7-477F-ABCD-D2D629F46640}" presName="accent_1" presStyleCnt="0"/>
      <dgm:spPr/>
    </dgm:pt>
    <dgm:pt modelId="{A55491CA-99C9-48E7-B458-6A9A2FCBC5E9}" type="pres">
      <dgm:prSet presAssocID="{A81D60E4-C1E7-477F-ABCD-D2D629F46640}" presName="accentRepeatNode" presStyleLbl="solidFgAcc1" presStyleIdx="0" presStyleCnt="4"/>
      <dgm:spPr/>
    </dgm:pt>
    <dgm:pt modelId="{60BE132E-559F-48A0-8A93-31C0E4895230}" type="pres">
      <dgm:prSet presAssocID="{1C7C222A-4D3D-42FC-982E-C9638D597CAE}" presName="text_2" presStyleLbl="node1" presStyleIdx="1" presStyleCnt="4">
        <dgm:presLayoutVars>
          <dgm:bulletEnabled val="1"/>
        </dgm:presLayoutVars>
      </dgm:prSet>
      <dgm:spPr/>
      <dgm:t>
        <a:bodyPr/>
        <a:lstStyle/>
        <a:p>
          <a:endParaRPr lang="es-CL"/>
        </a:p>
      </dgm:t>
    </dgm:pt>
    <dgm:pt modelId="{5C815308-BFFD-42DF-988F-ED3ED76861CE}" type="pres">
      <dgm:prSet presAssocID="{1C7C222A-4D3D-42FC-982E-C9638D597CAE}" presName="accent_2" presStyleCnt="0"/>
      <dgm:spPr/>
    </dgm:pt>
    <dgm:pt modelId="{128D2C2D-D5A5-4653-A45F-8FECC2E7D580}" type="pres">
      <dgm:prSet presAssocID="{1C7C222A-4D3D-42FC-982E-C9638D597CAE}" presName="accentRepeatNode" presStyleLbl="solidFgAcc1" presStyleIdx="1" presStyleCnt="4"/>
      <dgm:spPr/>
    </dgm:pt>
    <dgm:pt modelId="{878CB059-8A9B-4F2D-A06B-80F69F9D8F5D}" type="pres">
      <dgm:prSet presAssocID="{978833A8-8296-4919-B433-A691EFD2CF38}" presName="text_3" presStyleLbl="node1" presStyleIdx="2" presStyleCnt="4">
        <dgm:presLayoutVars>
          <dgm:bulletEnabled val="1"/>
        </dgm:presLayoutVars>
      </dgm:prSet>
      <dgm:spPr/>
      <dgm:t>
        <a:bodyPr/>
        <a:lstStyle/>
        <a:p>
          <a:endParaRPr lang="es-CL"/>
        </a:p>
      </dgm:t>
    </dgm:pt>
    <dgm:pt modelId="{4BA2BAED-3A0C-45A9-BABD-1CE843E6691D}" type="pres">
      <dgm:prSet presAssocID="{978833A8-8296-4919-B433-A691EFD2CF38}" presName="accent_3" presStyleCnt="0"/>
      <dgm:spPr/>
    </dgm:pt>
    <dgm:pt modelId="{4E7AFE78-DD93-4BCB-BFFC-77E5F19A33F6}" type="pres">
      <dgm:prSet presAssocID="{978833A8-8296-4919-B433-A691EFD2CF38}" presName="accentRepeatNode" presStyleLbl="solidFgAcc1" presStyleIdx="2" presStyleCnt="4"/>
      <dgm:spPr/>
    </dgm:pt>
    <dgm:pt modelId="{14F26C8C-B2C5-4791-B8E1-A72AACDB1407}" type="pres">
      <dgm:prSet presAssocID="{A5FBEA0A-AEC4-42A4-A596-CE7D4DAE6B2C}" presName="text_4" presStyleLbl="node1" presStyleIdx="3" presStyleCnt="4">
        <dgm:presLayoutVars>
          <dgm:bulletEnabled val="1"/>
        </dgm:presLayoutVars>
      </dgm:prSet>
      <dgm:spPr/>
      <dgm:t>
        <a:bodyPr/>
        <a:lstStyle/>
        <a:p>
          <a:endParaRPr lang="es-CL"/>
        </a:p>
      </dgm:t>
    </dgm:pt>
    <dgm:pt modelId="{C3255D26-C914-41C6-8514-5C51111F0442}" type="pres">
      <dgm:prSet presAssocID="{A5FBEA0A-AEC4-42A4-A596-CE7D4DAE6B2C}" presName="accent_4" presStyleCnt="0"/>
      <dgm:spPr/>
    </dgm:pt>
    <dgm:pt modelId="{86996A11-9DE1-48FD-9FB0-9AA8786CEA24}" type="pres">
      <dgm:prSet presAssocID="{A5FBEA0A-AEC4-42A4-A596-CE7D4DAE6B2C}" presName="accentRepeatNode" presStyleLbl="solidFgAcc1" presStyleIdx="3" presStyleCnt="4"/>
      <dgm:spPr/>
    </dgm:pt>
  </dgm:ptLst>
  <dgm:cxnLst>
    <dgm:cxn modelId="{2B263CB7-0020-44B2-BD2E-EAE3844C7846}" type="presOf" srcId="{1C7C222A-4D3D-42FC-982E-C9638D597CAE}" destId="{60BE132E-559F-48A0-8A93-31C0E4895230}" srcOrd="0" destOrd="0" presId="urn:microsoft.com/office/officeart/2008/layout/VerticalCurvedList"/>
    <dgm:cxn modelId="{A96BF6BB-A04C-45D0-9EB1-2ABE7D6CDA11}" srcId="{3D8EC22A-531F-4336-AD4D-F7EEF9D2F0E5}" destId="{1C7C222A-4D3D-42FC-982E-C9638D597CAE}" srcOrd="1" destOrd="0" parTransId="{9B53A3C7-9E97-42ED-B5DE-5420D53DED46}" sibTransId="{836CBA18-47DE-40E5-B53B-B8E66D0FCAC1}"/>
    <dgm:cxn modelId="{33BFBBFC-CC4C-4783-8B02-07B2C1901434}" type="presOf" srcId="{978833A8-8296-4919-B433-A691EFD2CF38}" destId="{878CB059-8A9B-4F2D-A06B-80F69F9D8F5D}" srcOrd="0" destOrd="0" presId="urn:microsoft.com/office/officeart/2008/layout/VerticalCurvedList"/>
    <dgm:cxn modelId="{B05DE80F-0A29-41C5-B4D1-5A49203B5367}" type="presOf" srcId="{A81D60E4-C1E7-477F-ABCD-D2D629F46640}" destId="{5B613D39-7B39-4D27-B288-786F1156F5D7}" srcOrd="0" destOrd="0" presId="urn:microsoft.com/office/officeart/2008/layout/VerticalCurvedList"/>
    <dgm:cxn modelId="{767BE0EA-BEF1-4916-A195-97F58C786CCB}" type="presOf" srcId="{3D8EC22A-531F-4336-AD4D-F7EEF9D2F0E5}" destId="{A7C35370-29B7-48FE-8B7F-3299F2A4E4A9}" srcOrd="0" destOrd="0" presId="urn:microsoft.com/office/officeart/2008/layout/VerticalCurvedList"/>
    <dgm:cxn modelId="{08296251-0200-4838-AC8D-CDF2FC7C0765}" srcId="{3D8EC22A-531F-4336-AD4D-F7EEF9D2F0E5}" destId="{A81D60E4-C1E7-477F-ABCD-D2D629F46640}" srcOrd="0" destOrd="0" parTransId="{FE2FE11D-D20F-4001-932C-7B6766DCEB78}" sibTransId="{D45FB81A-5CCC-4DFA-BF46-DFB754AE24EA}"/>
    <dgm:cxn modelId="{3FB1E921-0026-4773-8BCF-CC9C32629162}" type="presOf" srcId="{D45FB81A-5CCC-4DFA-BF46-DFB754AE24EA}" destId="{EB4E88EE-9406-4963-9040-795771FD0D65}" srcOrd="0" destOrd="0" presId="urn:microsoft.com/office/officeart/2008/layout/VerticalCurvedList"/>
    <dgm:cxn modelId="{0DEEA346-0395-4822-A4CC-D7ECB9531BB5}" type="presOf" srcId="{A5FBEA0A-AEC4-42A4-A596-CE7D4DAE6B2C}" destId="{14F26C8C-B2C5-4791-B8E1-A72AACDB1407}" srcOrd="0" destOrd="0" presId="urn:microsoft.com/office/officeart/2008/layout/VerticalCurvedList"/>
    <dgm:cxn modelId="{B6F6BC16-0BC4-48A3-A229-CACB7BC7E221}" srcId="{3D8EC22A-531F-4336-AD4D-F7EEF9D2F0E5}" destId="{A5FBEA0A-AEC4-42A4-A596-CE7D4DAE6B2C}" srcOrd="3" destOrd="0" parTransId="{70FEFF47-30F7-4D4B-9456-FFB9F34B4F38}" sibTransId="{F3FEF7DF-E0BE-44FF-A8AB-6EB47BFCE99D}"/>
    <dgm:cxn modelId="{2DBB3695-6237-4B5B-9BEA-76DFD675F0F8}" srcId="{3D8EC22A-531F-4336-AD4D-F7EEF9D2F0E5}" destId="{978833A8-8296-4919-B433-A691EFD2CF38}" srcOrd="2" destOrd="0" parTransId="{06CFAFFD-8A2D-4B5E-89C6-23FAC684BC6A}" sibTransId="{DCCAC8A3-1792-4D8C-8296-14694B06F470}"/>
    <dgm:cxn modelId="{D009926B-49B0-4B64-990E-164865FE045E}" type="presParOf" srcId="{A7C35370-29B7-48FE-8B7F-3299F2A4E4A9}" destId="{91607370-F669-4563-9F93-06A1F4AAE27F}" srcOrd="0" destOrd="0" presId="urn:microsoft.com/office/officeart/2008/layout/VerticalCurvedList"/>
    <dgm:cxn modelId="{051AF9F6-54C7-49ED-BF01-9A848E390174}" type="presParOf" srcId="{91607370-F669-4563-9F93-06A1F4AAE27F}" destId="{08C4D231-FB83-4ACF-9999-333767B6407B}" srcOrd="0" destOrd="0" presId="urn:microsoft.com/office/officeart/2008/layout/VerticalCurvedList"/>
    <dgm:cxn modelId="{9EECCD05-509A-45C9-AE2A-6236A650DC47}" type="presParOf" srcId="{08C4D231-FB83-4ACF-9999-333767B6407B}" destId="{7C12BAA5-720D-4AF4-9FB4-35FA44999600}" srcOrd="0" destOrd="0" presId="urn:microsoft.com/office/officeart/2008/layout/VerticalCurvedList"/>
    <dgm:cxn modelId="{00FA6003-EDB3-4791-8F06-CD9FC7875BE0}" type="presParOf" srcId="{08C4D231-FB83-4ACF-9999-333767B6407B}" destId="{EB4E88EE-9406-4963-9040-795771FD0D65}" srcOrd="1" destOrd="0" presId="urn:microsoft.com/office/officeart/2008/layout/VerticalCurvedList"/>
    <dgm:cxn modelId="{7991D2DF-0A5A-4E8F-90D1-75411B610D05}" type="presParOf" srcId="{08C4D231-FB83-4ACF-9999-333767B6407B}" destId="{AEE21277-E08F-429F-96C1-9158A5C9D091}" srcOrd="2" destOrd="0" presId="urn:microsoft.com/office/officeart/2008/layout/VerticalCurvedList"/>
    <dgm:cxn modelId="{8F864B5F-806B-45AB-BC87-B3C0C7C4D97E}" type="presParOf" srcId="{08C4D231-FB83-4ACF-9999-333767B6407B}" destId="{67E01EE4-FD7C-489A-8C92-1D63E296F13A}" srcOrd="3" destOrd="0" presId="urn:microsoft.com/office/officeart/2008/layout/VerticalCurvedList"/>
    <dgm:cxn modelId="{3F4571E3-A6C6-4694-A168-7CDC3CD397C0}" type="presParOf" srcId="{91607370-F669-4563-9F93-06A1F4AAE27F}" destId="{5B613D39-7B39-4D27-B288-786F1156F5D7}" srcOrd="1" destOrd="0" presId="urn:microsoft.com/office/officeart/2008/layout/VerticalCurvedList"/>
    <dgm:cxn modelId="{72F68E4D-6A09-46EA-A441-48007C2DC4A9}" type="presParOf" srcId="{91607370-F669-4563-9F93-06A1F4AAE27F}" destId="{C0B02DD3-B4A0-47A8-AD38-A31173C032B9}" srcOrd="2" destOrd="0" presId="urn:microsoft.com/office/officeart/2008/layout/VerticalCurvedList"/>
    <dgm:cxn modelId="{5F774080-7354-4EDE-9340-F1B89AF4C3D6}" type="presParOf" srcId="{C0B02DD3-B4A0-47A8-AD38-A31173C032B9}" destId="{A55491CA-99C9-48E7-B458-6A9A2FCBC5E9}" srcOrd="0" destOrd="0" presId="urn:microsoft.com/office/officeart/2008/layout/VerticalCurvedList"/>
    <dgm:cxn modelId="{C298C280-6749-4B32-9239-E78B1427859F}" type="presParOf" srcId="{91607370-F669-4563-9F93-06A1F4AAE27F}" destId="{60BE132E-559F-48A0-8A93-31C0E4895230}" srcOrd="3" destOrd="0" presId="urn:microsoft.com/office/officeart/2008/layout/VerticalCurvedList"/>
    <dgm:cxn modelId="{229FFE8D-68E0-4C2F-9C67-0B00EE029912}" type="presParOf" srcId="{91607370-F669-4563-9F93-06A1F4AAE27F}" destId="{5C815308-BFFD-42DF-988F-ED3ED76861CE}" srcOrd="4" destOrd="0" presId="urn:microsoft.com/office/officeart/2008/layout/VerticalCurvedList"/>
    <dgm:cxn modelId="{2CFD5250-42F0-4001-8A54-B085D1927F6D}" type="presParOf" srcId="{5C815308-BFFD-42DF-988F-ED3ED76861CE}" destId="{128D2C2D-D5A5-4653-A45F-8FECC2E7D580}" srcOrd="0" destOrd="0" presId="urn:microsoft.com/office/officeart/2008/layout/VerticalCurvedList"/>
    <dgm:cxn modelId="{88A114EF-E9E5-4DBE-9EA3-B53DAF93C795}" type="presParOf" srcId="{91607370-F669-4563-9F93-06A1F4AAE27F}" destId="{878CB059-8A9B-4F2D-A06B-80F69F9D8F5D}" srcOrd="5" destOrd="0" presId="urn:microsoft.com/office/officeart/2008/layout/VerticalCurvedList"/>
    <dgm:cxn modelId="{FDF483EA-6E59-4935-8BA1-FEEE8CA6F5D4}" type="presParOf" srcId="{91607370-F669-4563-9F93-06A1F4AAE27F}" destId="{4BA2BAED-3A0C-45A9-BABD-1CE843E6691D}" srcOrd="6" destOrd="0" presId="urn:microsoft.com/office/officeart/2008/layout/VerticalCurvedList"/>
    <dgm:cxn modelId="{83DBFF62-4BE3-455E-9DF5-41E18477B2ED}" type="presParOf" srcId="{4BA2BAED-3A0C-45A9-BABD-1CE843E6691D}" destId="{4E7AFE78-DD93-4BCB-BFFC-77E5F19A33F6}" srcOrd="0" destOrd="0" presId="urn:microsoft.com/office/officeart/2008/layout/VerticalCurvedList"/>
    <dgm:cxn modelId="{C25B27C7-6262-4163-B21E-B30A36BF0B50}" type="presParOf" srcId="{91607370-F669-4563-9F93-06A1F4AAE27F}" destId="{14F26C8C-B2C5-4791-B8E1-A72AACDB1407}" srcOrd="7" destOrd="0" presId="urn:microsoft.com/office/officeart/2008/layout/VerticalCurvedList"/>
    <dgm:cxn modelId="{5E197F0B-8F4C-4A62-9DD7-646E21B2A41E}" type="presParOf" srcId="{91607370-F669-4563-9F93-06A1F4AAE27F}" destId="{C3255D26-C914-41C6-8514-5C51111F0442}" srcOrd="8" destOrd="0" presId="urn:microsoft.com/office/officeart/2008/layout/VerticalCurvedList"/>
    <dgm:cxn modelId="{EF2BA0AA-E910-4752-8083-6AD9291E25B7}" type="presParOf" srcId="{C3255D26-C914-41C6-8514-5C51111F0442}" destId="{86996A11-9DE1-48FD-9FB0-9AA8786CEA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EC22A-531F-4336-AD4D-F7EEF9D2F0E5}"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CL"/>
        </a:p>
      </dgm:t>
    </dgm:pt>
    <dgm:pt modelId="{A81D60E4-C1E7-477F-ABCD-D2D629F46640}">
      <dgm:prSet phldrT="[Texto]" custT="1"/>
      <dgm:spPr>
        <a:solidFill>
          <a:srgbClr val="C00000"/>
        </a:solidFill>
      </dgm:spPr>
      <dgm:t>
        <a:bodyPr/>
        <a:lstStyle/>
        <a:p>
          <a:r>
            <a:rPr lang="es-ES_tradnl" sz="1800" b="1" dirty="0" smtClean="0">
              <a:solidFill>
                <a:schemeClr val="bg1"/>
              </a:solidFill>
              <a:latin typeface="+mn-lt"/>
              <a:cs typeface="Arial" panose="020B0604020202020204" pitchFamily="34" charset="0"/>
            </a:rPr>
            <a:t>Estructura Interna y Función Directiva</a:t>
          </a:r>
          <a:endParaRPr lang="es-CL" sz="1800" b="1" dirty="0">
            <a:solidFill>
              <a:schemeClr val="bg1"/>
            </a:solidFill>
            <a:latin typeface="+mn-lt"/>
            <a:cs typeface="Arial" panose="020B0604020202020204" pitchFamily="34" charset="0"/>
          </a:endParaRPr>
        </a:p>
      </dgm:t>
    </dgm:pt>
    <dgm:pt modelId="{FE2FE11D-D20F-4001-932C-7B6766DCEB78}" type="par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D45FB81A-5CCC-4DFA-BF46-DFB754AE24EA}" type="sib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1C7C222A-4D3D-42FC-982E-C9638D597CAE}">
      <dgm:prSet custT="1"/>
      <dgm:spPr/>
      <dgm:t>
        <a:bodyPr/>
        <a:lstStyle/>
        <a:p>
          <a:r>
            <a:rPr lang="es-ES_tradnl" sz="1600" b="1" dirty="0" smtClean="0">
              <a:latin typeface="+mn-lt"/>
              <a:cs typeface="Arial" panose="020B0604020202020204" pitchFamily="34" charset="0"/>
            </a:rPr>
            <a:t>Especialización y Desarrollo de Competencias</a:t>
          </a:r>
          <a:endParaRPr lang="es-ES_tradnl" sz="1600" b="1" dirty="0">
            <a:latin typeface="+mn-lt"/>
            <a:cs typeface="Arial" panose="020B0604020202020204" pitchFamily="34" charset="0"/>
          </a:endParaRPr>
        </a:p>
      </dgm:t>
    </dgm:pt>
    <dgm:pt modelId="{9B53A3C7-9E97-42ED-B5DE-5420D53DED46}" type="par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836CBA18-47DE-40E5-B53B-B8E66D0FCAC1}" type="sib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978833A8-8296-4919-B433-A691EFD2CF38}">
      <dgm:prSet custT="1"/>
      <dgm:spPr/>
      <dgm:t>
        <a:bodyPr/>
        <a:lstStyle/>
        <a:p>
          <a:r>
            <a:rPr lang="es-ES_tradnl" sz="1600" b="1" dirty="0" smtClean="0">
              <a:latin typeface="+mn-lt"/>
              <a:cs typeface="Arial" panose="020B0604020202020204" pitchFamily="34" charset="0"/>
            </a:rPr>
            <a:t>Carrera Funcionaria</a:t>
          </a:r>
          <a:endParaRPr lang="es-ES_tradnl" sz="1600" b="1" dirty="0">
            <a:latin typeface="+mn-lt"/>
            <a:cs typeface="Arial" panose="020B0604020202020204" pitchFamily="34" charset="0"/>
          </a:endParaRPr>
        </a:p>
      </dgm:t>
    </dgm:pt>
    <dgm:pt modelId="{06CFAFFD-8A2D-4B5E-89C6-23FAC684BC6A}" type="par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DCCAC8A3-1792-4D8C-8296-14694B06F470}" type="sib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A5FBEA0A-AEC4-42A4-A596-CE7D4DAE6B2C}">
      <dgm:prSet custT="1"/>
      <dgm:spPr/>
      <dgm:t>
        <a:bodyPr/>
        <a:lstStyle/>
        <a:p>
          <a:r>
            <a:rPr lang="es-ES_tradnl" sz="1600" b="1" dirty="0" smtClean="0">
              <a:latin typeface="+mn-lt"/>
              <a:cs typeface="Arial" panose="020B0604020202020204" pitchFamily="34" charset="0"/>
            </a:rPr>
            <a:t>Remuneraciones e Incentivos</a:t>
          </a:r>
          <a:endParaRPr lang="es-CL" sz="1600" b="1" dirty="0">
            <a:latin typeface="+mn-lt"/>
            <a:cs typeface="Arial" panose="020B0604020202020204" pitchFamily="34" charset="0"/>
          </a:endParaRPr>
        </a:p>
      </dgm:t>
    </dgm:pt>
    <dgm:pt modelId="{70FEFF47-30F7-4D4B-9456-FFB9F34B4F38}" type="par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F3FEF7DF-E0BE-44FF-A8AB-6EB47BFCE99D}" type="sib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A7C35370-29B7-48FE-8B7F-3299F2A4E4A9}" type="pres">
      <dgm:prSet presAssocID="{3D8EC22A-531F-4336-AD4D-F7EEF9D2F0E5}" presName="Name0" presStyleCnt="0">
        <dgm:presLayoutVars>
          <dgm:chMax val="7"/>
          <dgm:chPref val="7"/>
          <dgm:dir/>
        </dgm:presLayoutVars>
      </dgm:prSet>
      <dgm:spPr/>
      <dgm:t>
        <a:bodyPr/>
        <a:lstStyle/>
        <a:p>
          <a:endParaRPr lang="es-CL"/>
        </a:p>
      </dgm:t>
    </dgm:pt>
    <dgm:pt modelId="{91607370-F669-4563-9F93-06A1F4AAE27F}" type="pres">
      <dgm:prSet presAssocID="{3D8EC22A-531F-4336-AD4D-F7EEF9D2F0E5}" presName="Name1" presStyleCnt="0"/>
      <dgm:spPr/>
    </dgm:pt>
    <dgm:pt modelId="{08C4D231-FB83-4ACF-9999-333767B6407B}" type="pres">
      <dgm:prSet presAssocID="{3D8EC22A-531F-4336-AD4D-F7EEF9D2F0E5}" presName="cycle" presStyleCnt="0"/>
      <dgm:spPr/>
    </dgm:pt>
    <dgm:pt modelId="{7C12BAA5-720D-4AF4-9FB4-35FA44999600}" type="pres">
      <dgm:prSet presAssocID="{3D8EC22A-531F-4336-AD4D-F7EEF9D2F0E5}" presName="srcNode" presStyleLbl="node1" presStyleIdx="0" presStyleCnt="4"/>
      <dgm:spPr/>
    </dgm:pt>
    <dgm:pt modelId="{EB4E88EE-9406-4963-9040-795771FD0D65}" type="pres">
      <dgm:prSet presAssocID="{3D8EC22A-531F-4336-AD4D-F7EEF9D2F0E5}" presName="conn" presStyleLbl="parChTrans1D2" presStyleIdx="0" presStyleCnt="1"/>
      <dgm:spPr/>
      <dgm:t>
        <a:bodyPr/>
        <a:lstStyle/>
        <a:p>
          <a:endParaRPr lang="es-CL"/>
        </a:p>
      </dgm:t>
    </dgm:pt>
    <dgm:pt modelId="{AEE21277-E08F-429F-96C1-9158A5C9D091}" type="pres">
      <dgm:prSet presAssocID="{3D8EC22A-531F-4336-AD4D-F7EEF9D2F0E5}" presName="extraNode" presStyleLbl="node1" presStyleIdx="0" presStyleCnt="4"/>
      <dgm:spPr/>
    </dgm:pt>
    <dgm:pt modelId="{67E01EE4-FD7C-489A-8C92-1D63E296F13A}" type="pres">
      <dgm:prSet presAssocID="{3D8EC22A-531F-4336-AD4D-F7EEF9D2F0E5}" presName="dstNode" presStyleLbl="node1" presStyleIdx="0" presStyleCnt="4"/>
      <dgm:spPr/>
    </dgm:pt>
    <dgm:pt modelId="{5B613D39-7B39-4D27-B288-786F1156F5D7}" type="pres">
      <dgm:prSet presAssocID="{A81D60E4-C1E7-477F-ABCD-D2D629F46640}" presName="text_1" presStyleLbl="node1" presStyleIdx="0" presStyleCnt="4">
        <dgm:presLayoutVars>
          <dgm:bulletEnabled val="1"/>
        </dgm:presLayoutVars>
      </dgm:prSet>
      <dgm:spPr/>
      <dgm:t>
        <a:bodyPr/>
        <a:lstStyle/>
        <a:p>
          <a:endParaRPr lang="es-CL"/>
        </a:p>
      </dgm:t>
    </dgm:pt>
    <dgm:pt modelId="{C0B02DD3-B4A0-47A8-AD38-A31173C032B9}" type="pres">
      <dgm:prSet presAssocID="{A81D60E4-C1E7-477F-ABCD-D2D629F46640}" presName="accent_1" presStyleCnt="0"/>
      <dgm:spPr/>
    </dgm:pt>
    <dgm:pt modelId="{A55491CA-99C9-48E7-B458-6A9A2FCBC5E9}" type="pres">
      <dgm:prSet presAssocID="{A81D60E4-C1E7-477F-ABCD-D2D629F46640}" presName="accentRepeatNode" presStyleLbl="solidFgAcc1" presStyleIdx="0" presStyleCnt="4"/>
      <dgm:spPr/>
    </dgm:pt>
    <dgm:pt modelId="{60BE132E-559F-48A0-8A93-31C0E4895230}" type="pres">
      <dgm:prSet presAssocID="{1C7C222A-4D3D-42FC-982E-C9638D597CAE}" presName="text_2" presStyleLbl="node1" presStyleIdx="1" presStyleCnt="4">
        <dgm:presLayoutVars>
          <dgm:bulletEnabled val="1"/>
        </dgm:presLayoutVars>
      </dgm:prSet>
      <dgm:spPr/>
      <dgm:t>
        <a:bodyPr/>
        <a:lstStyle/>
        <a:p>
          <a:endParaRPr lang="es-CL"/>
        </a:p>
      </dgm:t>
    </dgm:pt>
    <dgm:pt modelId="{5C815308-BFFD-42DF-988F-ED3ED76861CE}" type="pres">
      <dgm:prSet presAssocID="{1C7C222A-4D3D-42FC-982E-C9638D597CAE}" presName="accent_2" presStyleCnt="0"/>
      <dgm:spPr/>
    </dgm:pt>
    <dgm:pt modelId="{128D2C2D-D5A5-4653-A45F-8FECC2E7D580}" type="pres">
      <dgm:prSet presAssocID="{1C7C222A-4D3D-42FC-982E-C9638D597CAE}" presName="accentRepeatNode" presStyleLbl="solidFgAcc1" presStyleIdx="1" presStyleCnt="4"/>
      <dgm:spPr/>
    </dgm:pt>
    <dgm:pt modelId="{878CB059-8A9B-4F2D-A06B-80F69F9D8F5D}" type="pres">
      <dgm:prSet presAssocID="{978833A8-8296-4919-B433-A691EFD2CF38}" presName="text_3" presStyleLbl="node1" presStyleIdx="2" presStyleCnt="4">
        <dgm:presLayoutVars>
          <dgm:bulletEnabled val="1"/>
        </dgm:presLayoutVars>
      </dgm:prSet>
      <dgm:spPr/>
      <dgm:t>
        <a:bodyPr/>
        <a:lstStyle/>
        <a:p>
          <a:endParaRPr lang="es-CL"/>
        </a:p>
      </dgm:t>
    </dgm:pt>
    <dgm:pt modelId="{4BA2BAED-3A0C-45A9-BABD-1CE843E6691D}" type="pres">
      <dgm:prSet presAssocID="{978833A8-8296-4919-B433-A691EFD2CF38}" presName="accent_3" presStyleCnt="0"/>
      <dgm:spPr/>
    </dgm:pt>
    <dgm:pt modelId="{4E7AFE78-DD93-4BCB-BFFC-77E5F19A33F6}" type="pres">
      <dgm:prSet presAssocID="{978833A8-8296-4919-B433-A691EFD2CF38}" presName="accentRepeatNode" presStyleLbl="solidFgAcc1" presStyleIdx="2" presStyleCnt="4"/>
      <dgm:spPr/>
    </dgm:pt>
    <dgm:pt modelId="{14F26C8C-B2C5-4791-B8E1-A72AACDB1407}" type="pres">
      <dgm:prSet presAssocID="{A5FBEA0A-AEC4-42A4-A596-CE7D4DAE6B2C}" presName="text_4" presStyleLbl="node1" presStyleIdx="3" presStyleCnt="4">
        <dgm:presLayoutVars>
          <dgm:bulletEnabled val="1"/>
        </dgm:presLayoutVars>
      </dgm:prSet>
      <dgm:spPr/>
      <dgm:t>
        <a:bodyPr/>
        <a:lstStyle/>
        <a:p>
          <a:endParaRPr lang="es-CL"/>
        </a:p>
      </dgm:t>
    </dgm:pt>
    <dgm:pt modelId="{C3255D26-C914-41C6-8514-5C51111F0442}" type="pres">
      <dgm:prSet presAssocID="{A5FBEA0A-AEC4-42A4-A596-CE7D4DAE6B2C}" presName="accent_4" presStyleCnt="0"/>
      <dgm:spPr/>
    </dgm:pt>
    <dgm:pt modelId="{86996A11-9DE1-48FD-9FB0-9AA8786CEA24}" type="pres">
      <dgm:prSet presAssocID="{A5FBEA0A-AEC4-42A4-A596-CE7D4DAE6B2C}" presName="accentRepeatNode" presStyleLbl="solidFgAcc1" presStyleIdx="3" presStyleCnt="4"/>
      <dgm:spPr/>
    </dgm:pt>
  </dgm:ptLst>
  <dgm:cxnLst>
    <dgm:cxn modelId="{A96BF6BB-A04C-45D0-9EB1-2ABE7D6CDA11}" srcId="{3D8EC22A-531F-4336-AD4D-F7EEF9D2F0E5}" destId="{1C7C222A-4D3D-42FC-982E-C9638D597CAE}" srcOrd="1" destOrd="0" parTransId="{9B53A3C7-9E97-42ED-B5DE-5420D53DED46}" sibTransId="{836CBA18-47DE-40E5-B53B-B8E66D0FCAC1}"/>
    <dgm:cxn modelId="{5B4C5C9D-34BE-452A-A96B-2C1DC8A1BC2B}" type="presOf" srcId="{978833A8-8296-4919-B433-A691EFD2CF38}" destId="{878CB059-8A9B-4F2D-A06B-80F69F9D8F5D}" srcOrd="0" destOrd="0" presId="urn:microsoft.com/office/officeart/2008/layout/VerticalCurvedList"/>
    <dgm:cxn modelId="{77B74805-A9B6-4AB5-8975-F4A9D89E417B}" type="presOf" srcId="{A5FBEA0A-AEC4-42A4-A596-CE7D4DAE6B2C}" destId="{14F26C8C-B2C5-4791-B8E1-A72AACDB1407}" srcOrd="0" destOrd="0" presId="urn:microsoft.com/office/officeart/2008/layout/VerticalCurvedList"/>
    <dgm:cxn modelId="{08296251-0200-4838-AC8D-CDF2FC7C0765}" srcId="{3D8EC22A-531F-4336-AD4D-F7EEF9D2F0E5}" destId="{A81D60E4-C1E7-477F-ABCD-D2D629F46640}" srcOrd="0" destOrd="0" parTransId="{FE2FE11D-D20F-4001-932C-7B6766DCEB78}" sibTransId="{D45FB81A-5CCC-4DFA-BF46-DFB754AE24EA}"/>
    <dgm:cxn modelId="{C69D2EAE-EC26-48FD-9197-6F0ACA592D5B}" type="presOf" srcId="{1C7C222A-4D3D-42FC-982E-C9638D597CAE}" destId="{60BE132E-559F-48A0-8A93-31C0E4895230}" srcOrd="0" destOrd="0" presId="urn:microsoft.com/office/officeart/2008/layout/VerticalCurvedList"/>
    <dgm:cxn modelId="{5C92736F-5160-45C1-A373-D949870E3C94}" type="presOf" srcId="{A81D60E4-C1E7-477F-ABCD-D2D629F46640}" destId="{5B613D39-7B39-4D27-B288-786F1156F5D7}" srcOrd="0" destOrd="0" presId="urn:microsoft.com/office/officeart/2008/layout/VerticalCurvedList"/>
    <dgm:cxn modelId="{B6F6BC16-0BC4-48A3-A229-CACB7BC7E221}" srcId="{3D8EC22A-531F-4336-AD4D-F7EEF9D2F0E5}" destId="{A5FBEA0A-AEC4-42A4-A596-CE7D4DAE6B2C}" srcOrd="3" destOrd="0" parTransId="{70FEFF47-30F7-4D4B-9456-FFB9F34B4F38}" sibTransId="{F3FEF7DF-E0BE-44FF-A8AB-6EB47BFCE99D}"/>
    <dgm:cxn modelId="{5EE5A51F-6737-40FF-8DA0-D04E64417068}" type="presOf" srcId="{D45FB81A-5CCC-4DFA-BF46-DFB754AE24EA}" destId="{EB4E88EE-9406-4963-9040-795771FD0D65}" srcOrd="0" destOrd="0" presId="urn:microsoft.com/office/officeart/2008/layout/VerticalCurvedList"/>
    <dgm:cxn modelId="{E2D8A7F2-40E8-4745-AC0F-D94987F93E99}" type="presOf" srcId="{3D8EC22A-531F-4336-AD4D-F7EEF9D2F0E5}" destId="{A7C35370-29B7-48FE-8B7F-3299F2A4E4A9}" srcOrd="0" destOrd="0" presId="urn:microsoft.com/office/officeart/2008/layout/VerticalCurvedList"/>
    <dgm:cxn modelId="{2DBB3695-6237-4B5B-9BEA-76DFD675F0F8}" srcId="{3D8EC22A-531F-4336-AD4D-F7EEF9D2F0E5}" destId="{978833A8-8296-4919-B433-A691EFD2CF38}" srcOrd="2" destOrd="0" parTransId="{06CFAFFD-8A2D-4B5E-89C6-23FAC684BC6A}" sibTransId="{DCCAC8A3-1792-4D8C-8296-14694B06F470}"/>
    <dgm:cxn modelId="{7549CA2D-C2D8-4459-9C3F-93FDE211976B}" type="presParOf" srcId="{A7C35370-29B7-48FE-8B7F-3299F2A4E4A9}" destId="{91607370-F669-4563-9F93-06A1F4AAE27F}" srcOrd="0" destOrd="0" presId="urn:microsoft.com/office/officeart/2008/layout/VerticalCurvedList"/>
    <dgm:cxn modelId="{EE94F7C0-4662-4AAC-B96A-82DCF9FB9076}" type="presParOf" srcId="{91607370-F669-4563-9F93-06A1F4AAE27F}" destId="{08C4D231-FB83-4ACF-9999-333767B6407B}" srcOrd="0" destOrd="0" presId="urn:microsoft.com/office/officeart/2008/layout/VerticalCurvedList"/>
    <dgm:cxn modelId="{CC14CDA0-18EC-4CBA-8EAF-567BCA23E6F2}" type="presParOf" srcId="{08C4D231-FB83-4ACF-9999-333767B6407B}" destId="{7C12BAA5-720D-4AF4-9FB4-35FA44999600}" srcOrd="0" destOrd="0" presId="urn:microsoft.com/office/officeart/2008/layout/VerticalCurvedList"/>
    <dgm:cxn modelId="{47006125-58B8-401F-AC1F-C33050D2E962}" type="presParOf" srcId="{08C4D231-FB83-4ACF-9999-333767B6407B}" destId="{EB4E88EE-9406-4963-9040-795771FD0D65}" srcOrd="1" destOrd="0" presId="urn:microsoft.com/office/officeart/2008/layout/VerticalCurvedList"/>
    <dgm:cxn modelId="{C0B64277-D978-40E2-AFAF-EEE89075003E}" type="presParOf" srcId="{08C4D231-FB83-4ACF-9999-333767B6407B}" destId="{AEE21277-E08F-429F-96C1-9158A5C9D091}" srcOrd="2" destOrd="0" presId="urn:microsoft.com/office/officeart/2008/layout/VerticalCurvedList"/>
    <dgm:cxn modelId="{D1A19623-EB48-4C13-BA99-BAFC38D349E4}" type="presParOf" srcId="{08C4D231-FB83-4ACF-9999-333767B6407B}" destId="{67E01EE4-FD7C-489A-8C92-1D63E296F13A}" srcOrd="3" destOrd="0" presId="urn:microsoft.com/office/officeart/2008/layout/VerticalCurvedList"/>
    <dgm:cxn modelId="{AAEAF37C-F8D6-4ABF-84AF-46673FEE8842}" type="presParOf" srcId="{91607370-F669-4563-9F93-06A1F4AAE27F}" destId="{5B613D39-7B39-4D27-B288-786F1156F5D7}" srcOrd="1" destOrd="0" presId="urn:microsoft.com/office/officeart/2008/layout/VerticalCurvedList"/>
    <dgm:cxn modelId="{A7EBC900-8DB0-4D85-BD03-A90911584624}" type="presParOf" srcId="{91607370-F669-4563-9F93-06A1F4AAE27F}" destId="{C0B02DD3-B4A0-47A8-AD38-A31173C032B9}" srcOrd="2" destOrd="0" presId="urn:microsoft.com/office/officeart/2008/layout/VerticalCurvedList"/>
    <dgm:cxn modelId="{4388DBB7-9DEB-42D4-BEB7-D4FA1A0E9223}" type="presParOf" srcId="{C0B02DD3-B4A0-47A8-AD38-A31173C032B9}" destId="{A55491CA-99C9-48E7-B458-6A9A2FCBC5E9}" srcOrd="0" destOrd="0" presId="urn:microsoft.com/office/officeart/2008/layout/VerticalCurvedList"/>
    <dgm:cxn modelId="{78237461-8D05-49F2-A911-BA9E20A33CB4}" type="presParOf" srcId="{91607370-F669-4563-9F93-06A1F4AAE27F}" destId="{60BE132E-559F-48A0-8A93-31C0E4895230}" srcOrd="3" destOrd="0" presId="urn:microsoft.com/office/officeart/2008/layout/VerticalCurvedList"/>
    <dgm:cxn modelId="{1A2AA698-3EA0-4E70-906A-57372E59F001}" type="presParOf" srcId="{91607370-F669-4563-9F93-06A1F4AAE27F}" destId="{5C815308-BFFD-42DF-988F-ED3ED76861CE}" srcOrd="4" destOrd="0" presId="urn:microsoft.com/office/officeart/2008/layout/VerticalCurvedList"/>
    <dgm:cxn modelId="{01F28DD2-032D-4ADE-BD23-84AC54CACEDB}" type="presParOf" srcId="{5C815308-BFFD-42DF-988F-ED3ED76861CE}" destId="{128D2C2D-D5A5-4653-A45F-8FECC2E7D580}" srcOrd="0" destOrd="0" presId="urn:microsoft.com/office/officeart/2008/layout/VerticalCurvedList"/>
    <dgm:cxn modelId="{E555EA99-48DD-4B4A-A46B-FAAB010CABFE}" type="presParOf" srcId="{91607370-F669-4563-9F93-06A1F4AAE27F}" destId="{878CB059-8A9B-4F2D-A06B-80F69F9D8F5D}" srcOrd="5" destOrd="0" presId="urn:microsoft.com/office/officeart/2008/layout/VerticalCurvedList"/>
    <dgm:cxn modelId="{BDA9D754-AA8C-4864-82B5-E03D37B6F775}" type="presParOf" srcId="{91607370-F669-4563-9F93-06A1F4AAE27F}" destId="{4BA2BAED-3A0C-45A9-BABD-1CE843E6691D}" srcOrd="6" destOrd="0" presId="urn:microsoft.com/office/officeart/2008/layout/VerticalCurvedList"/>
    <dgm:cxn modelId="{D4FF51F9-C99C-40BB-8101-766649A199E8}" type="presParOf" srcId="{4BA2BAED-3A0C-45A9-BABD-1CE843E6691D}" destId="{4E7AFE78-DD93-4BCB-BFFC-77E5F19A33F6}" srcOrd="0" destOrd="0" presId="urn:microsoft.com/office/officeart/2008/layout/VerticalCurvedList"/>
    <dgm:cxn modelId="{B80D1801-22EA-4900-BA29-102EBAB1331D}" type="presParOf" srcId="{91607370-F669-4563-9F93-06A1F4AAE27F}" destId="{14F26C8C-B2C5-4791-B8E1-A72AACDB1407}" srcOrd="7" destOrd="0" presId="urn:microsoft.com/office/officeart/2008/layout/VerticalCurvedList"/>
    <dgm:cxn modelId="{B395866D-9DF8-423C-BE40-2285F99DE064}" type="presParOf" srcId="{91607370-F669-4563-9F93-06A1F4AAE27F}" destId="{C3255D26-C914-41C6-8514-5C51111F0442}" srcOrd="8" destOrd="0" presId="urn:microsoft.com/office/officeart/2008/layout/VerticalCurvedList"/>
    <dgm:cxn modelId="{EBCEDE2F-644A-40A9-BE1E-E9323ECBCAE8}" type="presParOf" srcId="{C3255D26-C914-41C6-8514-5C51111F0442}" destId="{86996A11-9DE1-48FD-9FB0-9AA8786CEA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947819-2101-4F0D-935D-C72A480B92B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BD18F0DA-0E9E-4E9B-97F0-822992472B1D}">
      <dgm:prSet phldrT="[Texto]" custT="1"/>
      <dgm:spPr>
        <a:solidFill>
          <a:schemeClr val="accent5">
            <a:lumMod val="20000"/>
            <a:lumOff val="80000"/>
          </a:schemeClr>
        </a:solidFill>
      </dgm:spPr>
      <dgm:t>
        <a:bodyPr/>
        <a:lstStyle/>
        <a:p>
          <a:r>
            <a:rPr lang="es-MX" sz="900" b="1" dirty="0" smtClean="0">
              <a:solidFill>
                <a:srgbClr val="002060"/>
              </a:solidFill>
            </a:rPr>
            <a:t>Director del Trabajo      (Art. 5)</a:t>
          </a:r>
          <a:endParaRPr lang="es-CL" sz="900" b="1" dirty="0">
            <a:solidFill>
              <a:srgbClr val="002060"/>
            </a:solidFill>
          </a:endParaRPr>
        </a:p>
      </dgm:t>
    </dgm:pt>
    <dgm:pt modelId="{11B0C786-18DD-497E-B388-F25FC1AF998E}" type="parTrans" cxnId="{2BB927EF-E303-467C-844F-62936ED3564A}">
      <dgm:prSet/>
      <dgm:spPr/>
      <dgm:t>
        <a:bodyPr/>
        <a:lstStyle/>
        <a:p>
          <a:endParaRPr lang="es-CL"/>
        </a:p>
      </dgm:t>
    </dgm:pt>
    <dgm:pt modelId="{595FF2C3-EECB-4926-9577-74EA17A9152F}" type="sibTrans" cxnId="{2BB927EF-E303-467C-844F-62936ED3564A}">
      <dgm:prSet/>
      <dgm:spPr/>
      <dgm:t>
        <a:bodyPr/>
        <a:lstStyle/>
        <a:p>
          <a:endParaRPr lang="es-CL"/>
        </a:p>
      </dgm:t>
    </dgm:pt>
    <dgm:pt modelId="{1506ECE5-33D0-40E1-A310-4B5E3C65BA1C}" type="asst">
      <dgm:prSet phldrT="[Texto]" custT="1"/>
      <dgm:spPr>
        <a:solidFill>
          <a:schemeClr val="accent3">
            <a:lumMod val="40000"/>
            <a:lumOff val="60000"/>
          </a:schemeClr>
        </a:solidFill>
      </dgm:spPr>
      <dgm:t>
        <a:bodyPr/>
        <a:lstStyle/>
        <a:p>
          <a:r>
            <a:rPr lang="es-MX" sz="900" b="0" dirty="0" smtClean="0">
              <a:solidFill>
                <a:srgbClr val="002060"/>
              </a:solidFill>
            </a:rPr>
            <a:t>Subdirector del Trabajo (Art. 6)</a:t>
          </a:r>
          <a:endParaRPr lang="es-CL" sz="900" b="0" dirty="0">
            <a:solidFill>
              <a:srgbClr val="002060"/>
            </a:solidFill>
          </a:endParaRPr>
        </a:p>
      </dgm:t>
    </dgm:pt>
    <dgm:pt modelId="{DA256260-DB23-45FD-B809-3554AC38D269}" type="parTrans" cxnId="{A5F30B8A-94EE-4C5E-8447-E51E895DDAC7}">
      <dgm:prSet/>
      <dgm:spPr/>
      <dgm:t>
        <a:bodyPr/>
        <a:lstStyle/>
        <a:p>
          <a:endParaRPr lang="es-CL"/>
        </a:p>
      </dgm:t>
    </dgm:pt>
    <dgm:pt modelId="{22C745A0-0AB2-41DC-9F70-9461F0F286D0}" type="sibTrans" cxnId="{A5F30B8A-94EE-4C5E-8447-E51E895DDAC7}">
      <dgm:prSet/>
      <dgm:spPr/>
      <dgm:t>
        <a:bodyPr/>
        <a:lstStyle/>
        <a:p>
          <a:endParaRPr lang="es-CL"/>
        </a:p>
      </dgm:t>
    </dgm:pt>
    <dgm:pt modelId="{522BCAC5-4ACB-4A69-B1C9-E8638B35201B}">
      <dgm:prSet phldrT="[Texto]" custT="1"/>
      <dgm:spPr>
        <a:solidFill>
          <a:schemeClr val="accent4">
            <a:lumMod val="40000"/>
            <a:lumOff val="60000"/>
          </a:schemeClr>
        </a:solidFill>
      </dgm:spPr>
      <dgm:t>
        <a:bodyPr/>
        <a:lstStyle/>
        <a:p>
          <a:r>
            <a:rPr lang="es-MX" sz="900" b="0" dirty="0" smtClean="0">
              <a:solidFill>
                <a:srgbClr val="002060"/>
              </a:solidFill>
            </a:rPr>
            <a:t>Depto. de Inspección     (Art. 8)</a:t>
          </a:r>
          <a:endParaRPr lang="es-CL" sz="900" b="0" dirty="0">
            <a:solidFill>
              <a:srgbClr val="002060"/>
            </a:solidFill>
          </a:endParaRPr>
        </a:p>
      </dgm:t>
    </dgm:pt>
    <dgm:pt modelId="{D3E31F06-F9A3-4774-A3B5-D0F8D514750F}" type="parTrans" cxnId="{493BE854-B69E-4802-B5ED-F3A303F84434}">
      <dgm:prSet/>
      <dgm:spPr/>
      <dgm:t>
        <a:bodyPr/>
        <a:lstStyle/>
        <a:p>
          <a:endParaRPr lang="es-CL"/>
        </a:p>
      </dgm:t>
    </dgm:pt>
    <dgm:pt modelId="{592C7B9E-EE30-47B0-AC59-CD34CA138D99}" type="sibTrans" cxnId="{493BE854-B69E-4802-B5ED-F3A303F84434}">
      <dgm:prSet/>
      <dgm:spPr/>
      <dgm:t>
        <a:bodyPr/>
        <a:lstStyle/>
        <a:p>
          <a:endParaRPr lang="es-CL"/>
        </a:p>
      </dgm:t>
    </dgm:pt>
    <dgm:pt modelId="{FD6F0748-9572-41C3-9969-EA9DA2CABEF7}">
      <dgm:prSet phldrT="[Texto]" custT="1"/>
      <dgm:spPr>
        <a:solidFill>
          <a:schemeClr val="accent4">
            <a:lumMod val="40000"/>
            <a:lumOff val="60000"/>
          </a:schemeClr>
        </a:solidFill>
      </dgm:spPr>
      <dgm:t>
        <a:bodyPr/>
        <a:lstStyle/>
        <a:p>
          <a:r>
            <a:rPr lang="es-MX" sz="900" b="0" dirty="0" smtClean="0">
              <a:solidFill>
                <a:srgbClr val="002060"/>
              </a:solidFill>
            </a:rPr>
            <a:t>Depto. Negociación Colectiva                                ( Art.9)</a:t>
          </a:r>
          <a:endParaRPr lang="es-CL" sz="900" b="0" dirty="0">
            <a:solidFill>
              <a:srgbClr val="002060"/>
            </a:solidFill>
          </a:endParaRPr>
        </a:p>
      </dgm:t>
    </dgm:pt>
    <dgm:pt modelId="{30FA5D28-00D0-4679-AC13-ED29BC874B7B}" type="parTrans" cxnId="{3782331C-F58A-402E-80C7-9FD036E3F898}">
      <dgm:prSet/>
      <dgm:spPr/>
      <dgm:t>
        <a:bodyPr/>
        <a:lstStyle/>
        <a:p>
          <a:endParaRPr lang="es-CL"/>
        </a:p>
      </dgm:t>
    </dgm:pt>
    <dgm:pt modelId="{FFFFBABE-ED4D-4292-9100-1CD96A309EFA}" type="sibTrans" cxnId="{3782331C-F58A-402E-80C7-9FD036E3F898}">
      <dgm:prSet/>
      <dgm:spPr/>
      <dgm:t>
        <a:bodyPr/>
        <a:lstStyle/>
        <a:p>
          <a:endParaRPr lang="es-CL"/>
        </a:p>
      </dgm:t>
    </dgm:pt>
    <dgm:pt modelId="{D923AE64-D08D-439B-9233-CDECF929943E}">
      <dgm:prSet phldrT="[Texto]" custT="1"/>
      <dgm:spPr>
        <a:solidFill>
          <a:schemeClr val="accent4">
            <a:lumMod val="40000"/>
            <a:lumOff val="60000"/>
          </a:schemeClr>
        </a:solidFill>
      </dgm:spPr>
      <dgm:t>
        <a:bodyPr/>
        <a:lstStyle/>
        <a:p>
          <a:r>
            <a:rPr lang="es-MX" sz="900" b="0" dirty="0" smtClean="0">
              <a:solidFill>
                <a:srgbClr val="002060"/>
              </a:solidFill>
            </a:rPr>
            <a:t>Depto. de Organizaciones Sindicales                               ( Art. 10)</a:t>
          </a:r>
          <a:endParaRPr lang="es-CL" sz="900" b="0" dirty="0">
            <a:solidFill>
              <a:srgbClr val="002060"/>
            </a:solidFill>
          </a:endParaRPr>
        </a:p>
      </dgm:t>
    </dgm:pt>
    <dgm:pt modelId="{56AA2B66-5272-4C4D-9B73-F44AA82A4F11}" type="parTrans" cxnId="{D36B4947-C4B2-46F3-AB26-4C8A708655EA}">
      <dgm:prSet/>
      <dgm:spPr/>
      <dgm:t>
        <a:bodyPr/>
        <a:lstStyle/>
        <a:p>
          <a:endParaRPr lang="es-CL"/>
        </a:p>
      </dgm:t>
    </dgm:pt>
    <dgm:pt modelId="{812EE250-646E-42C5-A9F0-2379BF2B4C08}" type="sibTrans" cxnId="{D36B4947-C4B2-46F3-AB26-4C8A708655EA}">
      <dgm:prSet/>
      <dgm:spPr/>
      <dgm:t>
        <a:bodyPr/>
        <a:lstStyle/>
        <a:p>
          <a:endParaRPr lang="es-CL"/>
        </a:p>
      </dgm:t>
    </dgm:pt>
    <dgm:pt modelId="{719C2E1B-2080-4BB3-AA5E-5CD9582A4456}">
      <dgm:prSet phldrT="[Texto]" custT="1"/>
      <dgm:spPr>
        <a:solidFill>
          <a:schemeClr val="accent4">
            <a:lumMod val="40000"/>
            <a:lumOff val="60000"/>
          </a:schemeClr>
        </a:solidFill>
      </dgm:spPr>
      <dgm:t>
        <a:bodyPr/>
        <a:lstStyle/>
        <a:p>
          <a:r>
            <a:rPr lang="es-MX" sz="900" b="0" dirty="0" smtClean="0">
              <a:solidFill>
                <a:srgbClr val="002060"/>
              </a:solidFill>
            </a:rPr>
            <a:t>Depto. Jurídico               (Art. 11)</a:t>
          </a:r>
          <a:endParaRPr lang="es-CL" sz="900" b="0" dirty="0">
            <a:solidFill>
              <a:srgbClr val="002060"/>
            </a:solidFill>
          </a:endParaRPr>
        </a:p>
      </dgm:t>
    </dgm:pt>
    <dgm:pt modelId="{8AC78807-4917-49A6-8C81-6B7CF9DBA551}" type="parTrans" cxnId="{F535C6B2-44D1-495C-830B-B41F645FDE64}">
      <dgm:prSet/>
      <dgm:spPr/>
      <dgm:t>
        <a:bodyPr/>
        <a:lstStyle/>
        <a:p>
          <a:endParaRPr lang="es-CL"/>
        </a:p>
      </dgm:t>
    </dgm:pt>
    <dgm:pt modelId="{EC87966C-189F-4AFF-8FBB-5BB4ECFCDCD9}" type="sibTrans" cxnId="{F535C6B2-44D1-495C-830B-B41F645FDE64}">
      <dgm:prSet/>
      <dgm:spPr/>
      <dgm:t>
        <a:bodyPr/>
        <a:lstStyle/>
        <a:p>
          <a:endParaRPr lang="es-CL"/>
        </a:p>
      </dgm:t>
    </dgm:pt>
    <dgm:pt modelId="{CE8F0F20-0492-4720-AEC2-6F2853B88FA6}">
      <dgm:prSet phldrT="[Texto]" custT="1"/>
      <dgm:spPr>
        <a:solidFill>
          <a:schemeClr val="accent4">
            <a:lumMod val="40000"/>
            <a:lumOff val="60000"/>
          </a:schemeClr>
        </a:solidFill>
      </dgm:spPr>
      <dgm:t>
        <a:bodyPr/>
        <a:lstStyle/>
        <a:p>
          <a:r>
            <a:rPr lang="es-MX" sz="900" b="0" dirty="0" smtClean="0">
              <a:solidFill>
                <a:srgbClr val="002060"/>
              </a:solidFill>
            </a:rPr>
            <a:t>Depto. Administrativo             ( Art. 12)</a:t>
          </a:r>
          <a:endParaRPr lang="es-CL" sz="900" b="0" dirty="0">
            <a:solidFill>
              <a:srgbClr val="002060"/>
            </a:solidFill>
          </a:endParaRPr>
        </a:p>
      </dgm:t>
    </dgm:pt>
    <dgm:pt modelId="{5878AE7C-B5BF-4124-AF1A-EF569A2917B2}" type="parTrans" cxnId="{D751F49B-1EED-42DA-AFD5-4F8C78F6697D}">
      <dgm:prSet/>
      <dgm:spPr/>
      <dgm:t>
        <a:bodyPr/>
        <a:lstStyle/>
        <a:p>
          <a:endParaRPr lang="es-CL"/>
        </a:p>
      </dgm:t>
    </dgm:pt>
    <dgm:pt modelId="{755D4EE6-798A-4A72-B9BD-5A92D0033EBC}" type="sibTrans" cxnId="{D751F49B-1EED-42DA-AFD5-4F8C78F6697D}">
      <dgm:prSet/>
      <dgm:spPr/>
      <dgm:t>
        <a:bodyPr/>
        <a:lstStyle/>
        <a:p>
          <a:endParaRPr lang="es-CL"/>
        </a:p>
      </dgm:t>
    </dgm:pt>
    <dgm:pt modelId="{547461A2-B21A-459C-9829-A6C1B9337674}" type="asst">
      <dgm:prSet phldrT="[Texto]" custT="1"/>
      <dgm:spPr>
        <a:solidFill>
          <a:schemeClr val="tx2">
            <a:lumMod val="20000"/>
            <a:lumOff val="80000"/>
          </a:schemeClr>
        </a:solidFill>
      </dgm:spPr>
      <dgm:t>
        <a:bodyPr/>
        <a:lstStyle/>
        <a:p>
          <a:r>
            <a:rPr lang="es-MX" sz="900" b="0" dirty="0" smtClean="0">
              <a:solidFill>
                <a:srgbClr val="002060"/>
              </a:solidFill>
            </a:rPr>
            <a:t>Oficina de Contraloría   (Art. 14)</a:t>
          </a:r>
          <a:endParaRPr lang="es-CL" sz="900" b="0" dirty="0">
            <a:solidFill>
              <a:srgbClr val="002060"/>
            </a:solidFill>
          </a:endParaRPr>
        </a:p>
      </dgm:t>
    </dgm:pt>
    <dgm:pt modelId="{9F8F05CF-03DB-4B55-BF46-942D1FAAAEA2}" type="parTrans" cxnId="{60E0E7A7-7C35-4373-8739-A0BC6E5A9925}">
      <dgm:prSet/>
      <dgm:spPr/>
      <dgm:t>
        <a:bodyPr/>
        <a:lstStyle/>
        <a:p>
          <a:endParaRPr lang="es-CL"/>
        </a:p>
      </dgm:t>
    </dgm:pt>
    <dgm:pt modelId="{0A783A1D-D005-492B-BBD6-DCDBB321DD7C}" type="sibTrans" cxnId="{60E0E7A7-7C35-4373-8739-A0BC6E5A9925}">
      <dgm:prSet/>
      <dgm:spPr/>
      <dgm:t>
        <a:bodyPr/>
        <a:lstStyle/>
        <a:p>
          <a:endParaRPr lang="es-CL"/>
        </a:p>
      </dgm:t>
    </dgm:pt>
    <dgm:pt modelId="{1A68E9C9-D86E-4BC7-BC8C-C5B978392342}" type="asst">
      <dgm:prSet phldrT="[Texto]" custT="1"/>
      <dgm:spPr>
        <a:solidFill>
          <a:schemeClr val="tx2">
            <a:lumMod val="20000"/>
            <a:lumOff val="80000"/>
          </a:schemeClr>
        </a:solidFill>
      </dgm:spPr>
      <dgm:t>
        <a:bodyPr/>
        <a:lstStyle/>
        <a:p>
          <a:r>
            <a:rPr lang="es-MX" sz="900" b="0" dirty="0" smtClean="0">
              <a:solidFill>
                <a:srgbClr val="002060"/>
              </a:solidFill>
            </a:rPr>
            <a:t>Oficina  Estudios, Organización y Métodos ( Art. 15)</a:t>
          </a:r>
          <a:endParaRPr lang="es-CL" sz="900" b="0" dirty="0">
            <a:solidFill>
              <a:srgbClr val="002060"/>
            </a:solidFill>
          </a:endParaRPr>
        </a:p>
      </dgm:t>
    </dgm:pt>
    <dgm:pt modelId="{6A7DECA2-D833-4CBB-AD85-5A0F7C64E9A4}" type="parTrans" cxnId="{E41B1F90-60E7-47FA-A7D5-602C7DC357DC}">
      <dgm:prSet/>
      <dgm:spPr/>
      <dgm:t>
        <a:bodyPr/>
        <a:lstStyle/>
        <a:p>
          <a:endParaRPr lang="es-CL"/>
        </a:p>
      </dgm:t>
    </dgm:pt>
    <dgm:pt modelId="{4F7A7253-5853-441D-814C-E337AC8F448A}" type="sibTrans" cxnId="{E41B1F90-60E7-47FA-A7D5-602C7DC357DC}">
      <dgm:prSet/>
      <dgm:spPr/>
      <dgm:t>
        <a:bodyPr/>
        <a:lstStyle/>
        <a:p>
          <a:endParaRPr lang="es-CL"/>
        </a:p>
      </dgm:t>
    </dgm:pt>
    <dgm:pt modelId="{B503F413-13FB-4B04-9B9F-45A46B78F606}" type="asst">
      <dgm:prSet phldrT="[Texto]" custT="1"/>
      <dgm:spPr>
        <a:solidFill>
          <a:schemeClr val="tx2">
            <a:lumMod val="20000"/>
            <a:lumOff val="80000"/>
          </a:schemeClr>
        </a:solidFill>
      </dgm:spPr>
      <dgm:t>
        <a:bodyPr/>
        <a:lstStyle/>
        <a:p>
          <a:r>
            <a:rPr lang="es-MX" sz="900" b="0" dirty="0" smtClean="0">
              <a:solidFill>
                <a:srgbClr val="002060"/>
              </a:solidFill>
            </a:rPr>
            <a:t>Oficina de Relaciones Públicas                                  ( Art. 16)</a:t>
          </a:r>
          <a:endParaRPr lang="es-CL" sz="900" b="0" dirty="0">
            <a:solidFill>
              <a:srgbClr val="002060"/>
            </a:solidFill>
          </a:endParaRPr>
        </a:p>
      </dgm:t>
    </dgm:pt>
    <dgm:pt modelId="{C034B94B-B8A1-43FC-906A-2D02478EC174}" type="parTrans" cxnId="{9913F438-A98F-486E-BF27-F7E5A119CF34}">
      <dgm:prSet/>
      <dgm:spPr/>
      <dgm:t>
        <a:bodyPr/>
        <a:lstStyle/>
        <a:p>
          <a:endParaRPr lang="es-CL"/>
        </a:p>
      </dgm:t>
    </dgm:pt>
    <dgm:pt modelId="{EB4B62E6-10BB-4F22-AF3F-296F184EC83E}" type="sibTrans" cxnId="{9913F438-A98F-486E-BF27-F7E5A119CF34}">
      <dgm:prSet/>
      <dgm:spPr/>
      <dgm:t>
        <a:bodyPr/>
        <a:lstStyle/>
        <a:p>
          <a:endParaRPr lang="es-CL"/>
        </a:p>
      </dgm:t>
    </dgm:pt>
    <dgm:pt modelId="{6A5F1B1C-B3C5-4183-9C6A-93639002F08E}" type="asst">
      <dgm:prSet phldrT="[Texto]" custT="1"/>
      <dgm:spPr>
        <a:solidFill>
          <a:schemeClr val="tx2">
            <a:lumMod val="20000"/>
            <a:lumOff val="80000"/>
          </a:schemeClr>
        </a:solidFill>
      </dgm:spPr>
      <dgm:t>
        <a:bodyPr/>
        <a:lstStyle/>
        <a:p>
          <a:r>
            <a:rPr lang="es-MX" sz="900" b="0" dirty="0" smtClean="0">
              <a:solidFill>
                <a:srgbClr val="002060"/>
              </a:solidFill>
            </a:rPr>
            <a:t>Oficina de Estudios Económicos, Estadísticas e Informaciones                (Art. 17)</a:t>
          </a:r>
          <a:endParaRPr lang="es-CL" sz="900" b="0" dirty="0">
            <a:solidFill>
              <a:srgbClr val="002060"/>
            </a:solidFill>
          </a:endParaRPr>
        </a:p>
      </dgm:t>
    </dgm:pt>
    <dgm:pt modelId="{20A379F3-BF1A-41CF-A98A-F07A36174B3A}" type="parTrans" cxnId="{C5177A90-CC39-4645-88E7-A582A9B7B644}">
      <dgm:prSet/>
      <dgm:spPr/>
      <dgm:t>
        <a:bodyPr/>
        <a:lstStyle/>
        <a:p>
          <a:endParaRPr lang="es-CL"/>
        </a:p>
      </dgm:t>
    </dgm:pt>
    <dgm:pt modelId="{ABFE72F4-2F50-4C64-9682-44B857802DF8}" type="sibTrans" cxnId="{C5177A90-CC39-4645-88E7-A582A9B7B644}">
      <dgm:prSet/>
      <dgm:spPr/>
      <dgm:t>
        <a:bodyPr/>
        <a:lstStyle/>
        <a:p>
          <a:endParaRPr lang="es-CL"/>
        </a:p>
      </dgm:t>
    </dgm:pt>
    <dgm:pt modelId="{AC5273A1-8156-4D61-B2AC-94B9771871EB}" type="asst">
      <dgm:prSet phldrT="[Texto]" custT="1"/>
      <dgm:spPr>
        <a:solidFill>
          <a:schemeClr val="accent6">
            <a:lumMod val="20000"/>
            <a:lumOff val="80000"/>
          </a:schemeClr>
        </a:solidFill>
      </dgm:spPr>
      <dgm:t>
        <a:bodyPr/>
        <a:lstStyle/>
        <a:p>
          <a:r>
            <a:rPr lang="es-MX" sz="900" b="0" dirty="0" smtClean="0">
              <a:solidFill>
                <a:srgbClr val="002060"/>
              </a:solidFill>
            </a:rPr>
            <a:t>Inspecciones Provinciales, Departamentales y Comunales                             ( Art. 18)</a:t>
          </a:r>
          <a:endParaRPr lang="es-CL" sz="900" b="0" dirty="0">
            <a:solidFill>
              <a:srgbClr val="002060"/>
            </a:solidFill>
          </a:endParaRPr>
        </a:p>
      </dgm:t>
    </dgm:pt>
    <dgm:pt modelId="{C72F4AB5-D0F9-443E-90DB-7CFD45D97140}" type="parTrans" cxnId="{B9157268-EA23-459D-A925-36CDC2E93BA1}">
      <dgm:prSet/>
      <dgm:spPr/>
      <dgm:t>
        <a:bodyPr/>
        <a:lstStyle/>
        <a:p>
          <a:endParaRPr lang="es-CL"/>
        </a:p>
      </dgm:t>
    </dgm:pt>
    <dgm:pt modelId="{A401129B-E7C0-4B3F-93E8-DE1FCE0194C3}" type="sibTrans" cxnId="{B9157268-EA23-459D-A925-36CDC2E93BA1}">
      <dgm:prSet/>
      <dgm:spPr/>
      <dgm:t>
        <a:bodyPr/>
        <a:lstStyle/>
        <a:p>
          <a:endParaRPr lang="es-CL"/>
        </a:p>
      </dgm:t>
    </dgm:pt>
    <dgm:pt modelId="{7303E9D0-42C7-46D6-90C6-A75ECBEC0EC1}" type="pres">
      <dgm:prSet presAssocID="{73947819-2101-4F0D-935D-C72A480B92B1}" presName="hierChild1" presStyleCnt="0">
        <dgm:presLayoutVars>
          <dgm:orgChart val="1"/>
          <dgm:chPref val="1"/>
          <dgm:dir/>
          <dgm:animOne val="branch"/>
          <dgm:animLvl val="lvl"/>
          <dgm:resizeHandles/>
        </dgm:presLayoutVars>
      </dgm:prSet>
      <dgm:spPr/>
      <dgm:t>
        <a:bodyPr/>
        <a:lstStyle/>
        <a:p>
          <a:endParaRPr lang="es-CL"/>
        </a:p>
      </dgm:t>
    </dgm:pt>
    <dgm:pt modelId="{332A87CE-6094-4BCC-B7A2-6BA87326DA7C}" type="pres">
      <dgm:prSet presAssocID="{BD18F0DA-0E9E-4E9B-97F0-822992472B1D}" presName="hierRoot1" presStyleCnt="0">
        <dgm:presLayoutVars>
          <dgm:hierBranch val="init"/>
        </dgm:presLayoutVars>
      </dgm:prSet>
      <dgm:spPr/>
    </dgm:pt>
    <dgm:pt modelId="{46D5DB07-D459-4BDF-BA08-C04A763C4C9D}" type="pres">
      <dgm:prSet presAssocID="{BD18F0DA-0E9E-4E9B-97F0-822992472B1D}" presName="rootComposite1" presStyleCnt="0"/>
      <dgm:spPr/>
    </dgm:pt>
    <dgm:pt modelId="{E98C3329-07E0-48F5-82C6-D43F39A151CC}" type="pres">
      <dgm:prSet presAssocID="{BD18F0DA-0E9E-4E9B-97F0-822992472B1D}" presName="rootText1" presStyleLbl="node0" presStyleIdx="0" presStyleCnt="1" custScaleY="144189">
        <dgm:presLayoutVars>
          <dgm:chPref val="3"/>
        </dgm:presLayoutVars>
      </dgm:prSet>
      <dgm:spPr/>
      <dgm:t>
        <a:bodyPr/>
        <a:lstStyle/>
        <a:p>
          <a:endParaRPr lang="es-CL"/>
        </a:p>
      </dgm:t>
    </dgm:pt>
    <dgm:pt modelId="{280A9F76-BC39-4F2E-8BCE-C874665F971E}" type="pres">
      <dgm:prSet presAssocID="{BD18F0DA-0E9E-4E9B-97F0-822992472B1D}" presName="rootConnector1" presStyleLbl="node1" presStyleIdx="0" presStyleCnt="0"/>
      <dgm:spPr/>
      <dgm:t>
        <a:bodyPr/>
        <a:lstStyle/>
        <a:p>
          <a:endParaRPr lang="es-CL"/>
        </a:p>
      </dgm:t>
    </dgm:pt>
    <dgm:pt modelId="{26A10C86-563B-47F5-9A71-719873DA8B99}" type="pres">
      <dgm:prSet presAssocID="{BD18F0DA-0E9E-4E9B-97F0-822992472B1D}" presName="hierChild2" presStyleCnt="0"/>
      <dgm:spPr/>
    </dgm:pt>
    <dgm:pt modelId="{C74FCF6B-AD0F-4F45-9C04-784834FF203A}" type="pres">
      <dgm:prSet presAssocID="{D3E31F06-F9A3-4774-A3B5-D0F8D514750F}" presName="Name37" presStyleLbl="parChTrans1D2" presStyleIdx="0" presStyleCnt="11"/>
      <dgm:spPr/>
      <dgm:t>
        <a:bodyPr/>
        <a:lstStyle/>
        <a:p>
          <a:endParaRPr lang="es-CL"/>
        </a:p>
      </dgm:t>
    </dgm:pt>
    <dgm:pt modelId="{523F5054-35BF-44E1-AD2C-90ED8229FFDB}" type="pres">
      <dgm:prSet presAssocID="{522BCAC5-4ACB-4A69-B1C9-E8638B35201B}" presName="hierRoot2" presStyleCnt="0">
        <dgm:presLayoutVars>
          <dgm:hierBranch val="init"/>
        </dgm:presLayoutVars>
      </dgm:prSet>
      <dgm:spPr/>
    </dgm:pt>
    <dgm:pt modelId="{63BB7037-2AAD-4576-9207-3390A6239F89}" type="pres">
      <dgm:prSet presAssocID="{522BCAC5-4ACB-4A69-B1C9-E8638B35201B}" presName="rootComposite" presStyleCnt="0"/>
      <dgm:spPr/>
    </dgm:pt>
    <dgm:pt modelId="{1B1B5AC6-9B6F-415A-A38F-6A6E72C64A3B}" type="pres">
      <dgm:prSet presAssocID="{522BCAC5-4ACB-4A69-B1C9-E8638B35201B}" presName="rootText" presStyleLbl="node2" presStyleIdx="0" presStyleCnt="5" custScaleY="144189">
        <dgm:presLayoutVars>
          <dgm:chPref val="3"/>
        </dgm:presLayoutVars>
      </dgm:prSet>
      <dgm:spPr/>
      <dgm:t>
        <a:bodyPr/>
        <a:lstStyle/>
        <a:p>
          <a:endParaRPr lang="es-CL"/>
        </a:p>
      </dgm:t>
    </dgm:pt>
    <dgm:pt modelId="{95BB0349-3758-4D4F-827B-7DD1B99CB1D8}" type="pres">
      <dgm:prSet presAssocID="{522BCAC5-4ACB-4A69-B1C9-E8638B35201B}" presName="rootConnector" presStyleLbl="node2" presStyleIdx="0" presStyleCnt="5"/>
      <dgm:spPr/>
      <dgm:t>
        <a:bodyPr/>
        <a:lstStyle/>
        <a:p>
          <a:endParaRPr lang="es-CL"/>
        </a:p>
      </dgm:t>
    </dgm:pt>
    <dgm:pt modelId="{2B25AAC7-EDAB-443F-BC9C-3EE5A75F4BCA}" type="pres">
      <dgm:prSet presAssocID="{522BCAC5-4ACB-4A69-B1C9-E8638B35201B}" presName="hierChild4" presStyleCnt="0"/>
      <dgm:spPr/>
    </dgm:pt>
    <dgm:pt modelId="{42FEE514-3961-450C-A96C-4FFBA7100ED6}" type="pres">
      <dgm:prSet presAssocID="{522BCAC5-4ACB-4A69-B1C9-E8638B35201B}" presName="hierChild5" presStyleCnt="0"/>
      <dgm:spPr/>
    </dgm:pt>
    <dgm:pt modelId="{521426FD-C361-4BA5-B868-27052679DF01}" type="pres">
      <dgm:prSet presAssocID="{30FA5D28-00D0-4679-AC13-ED29BC874B7B}" presName="Name37" presStyleLbl="parChTrans1D2" presStyleIdx="1" presStyleCnt="11"/>
      <dgm:spPr/>
      <dgm:t>
        <a:bodyPr/>
        <a:lstStyle/>
        <a:p>
          <a:endParaRPr lang="es-CL"/>
        </a:p>
      </dgm:t>
    </dgm:pt>
    <dgm:pt modelId="{2A0486AC-8EBA-4AAB-9C6E-ACDA5BFA80CA}" type="pres">
      <dgm:prSet presAssocID="{FD6F0748-9572-41C3-9969-EA9DA2CABEF7}" presName="hierRoot2" presStyleCnt="0">
        <dgm:presLayoutVars>
          <dgm:hierBranch val="init"/>
        </dgm:presLayoutVars>
      </dgm:prSet>
      <dgm:spPr/>
    </dgm:pt>
    <dgm:pt modelId="{88F53011-0816-4501-831C-F0EE9970818D}" type="pres">
      <dgm:prSet presAssocID="{FD6F0748-9572-41C3-9969-EA9DA2CABEF7}" presName="rootComposite" presStyleCnt="0"/>
      <dgm:spPr/>
    </dgm:pt>
    <dgm:pt modelId="{980DFA50-037D-471B-9B2A-0AF474456A54}" type="pres">
      <dgm:prSet presAssocID="{FD6F0748-9572-41C3-9969-EA9DA2CABEF7}" presName="rootText" presStyleLbl="node2" presStyleIdx="1" presStyleCnt="5" custScaleY="144189">
        <dgm:presLayoutVars>
          <dgm:chPref val="3"/>
        </dgm:presLayoutVars>
      </dgm:prSet>
      <dgm:spPr/>
      <dgm:t>
        <a:bodyPr/>
        <a:lstStyle/>
        <a:p>
          <a:endParaRPr lang="es-CL"/>
        </a:p>
      </dgm:t>
    </dgm:pt>
    <dgm:pt modelId="{2B1E7B33-74E4-4B32-9B17-66E23EBBF388}" type="pres">
      <dgm:prSet presAssocID="{FD6F0748-9572-41C3-9969-EA9DA2CABEF7}" presName="rootConnector" presStyleLbl="node2" presStyleIdx="1" presStyleCnt="5"/>
      <dgm:spPr/>
      <dgm:t>
        <a:bodyPr/>
        <a:lstStyle/>
        <a:p>
          <a:endParaRPr lang="es-CL"/>
        </a:p>
      </dgm:t>
    </dgm:pt>
    <dgm:pt modelId="{E30C5D55-E502-41CD-A354-D5F7DA71353C}" type="pres">
      <dgm:prSet presAssocID="{FD6F0748-9572-41C3-9969-EA9DA2CABEF7}" presName="hierChild4" presStyleCnt="0"/>
      <dgm:spPr/>
    </dgm:pt>
    <dgm:pt modelId="{D0C3CFBB-2EFD-464E-A638-E2BD162B7F0F}" type="pres">
      <dgm:prSet presAssocID="{FD6F0748-9572-41C3-9969-EA9DA2CABEF7}" presName="hierChild5" presStyleCnt="0"/>
      <dgm:spPr/>
    </dgm:pt>
    <dgm:pt modelId="{B7E016C3-9615-4652-9532-DB2E6002D254}" type="pres">
      <dgm:prSet presAssocID="{56AA2B66-5272-4C4D-9B73-F44AA82A4F11}" presName="Name37" presStyleLbl="parChTrans1D2" presStyleIdx="2" presStyleCnt="11"/>
      <dgm:spPr/>
      <dgm:t>
        <a:bodyPr/>
        <a:lstStyle/>
        <a:p>
          <a:endParaRPr lang="es-CL"/>
        </a:p>
      </dgm:t>
    </dgm:pt>
    <dgm:pt modelId="{9F049184-8DF6-48E7-91A1-A6CE668AE3D6}" type="pres">
      <dgm:prSet presAssocID="{D923AE64-D08D-439B-9233-CDECF929943E}" presName="hierRoot2" presStyleCnt="0">
        <dgm:presLayoutVars>
          <dgm:hierBranch val="init"/>
        </dgm:presLayoutVars>
      </dgm:prSet>
      <dgm:spPr/>
    </dgm:pt>
    <dgm:pt modelId="{EA420EBA-1C9F-4A10-B1B7-3696AF2B7C1F}" type="pres">
      <dgm:prSet presAssocID="{D923AE64-D08D-439B-9233-CDECF929943E}" presName="rootComposite" presStyleCnt="0"/>
      <dgm:spPr/>
    </dgm:pt>
    <dgm:pt modelId="{F433BAF6-E337-453B-87A2-B75321CA9501}" type="pres">
      <dgm:prSet presAssocID="{D923AE64-D08D-439B-9233-CDECF929943E}" presName="rootText" presStyleLbl="node2" presStyleIdx="2" presStyleCnt="5" custScaleY="144189">
        <dgm:presLayoutVars>
          <dgm:chPref val="3"/>
        </dgm:presLayoutVars>
      </dgm:prSet>
      <dgm:spPr/>
      <dgm:t>
        <a:bodyPr/>
        <a:lstStyle/>
        <a:p>
          <a:endParaRPr lang="es-CL"/>
        </a:p>
      </dgm:t>
    </dgm:pt>
    <dgm:pt modelId="{6D104BDB-FD81-403D-833D-5BAC5BB28BD6}" type="pres">
      <dgm:prSet presAssocID="{D923AE64-D08D-439B-9233-CDECF929943E}" presName="rootConnector" presStyleLbl="node2" presStyleIdx="2" presStyleCnt="5"/>
      <dgm:spPr/>
      <dgm:t>
        <a:bodyPr/>
        <a:lstStyle/>
        <a:p>
          <a:endParaRPr lang="es-CL"/>
        </a:p>
      </dgm:t>
    </dgm:pt>
    <dgm:pt modelId="{80384D30-356E-408E-AD0D-CE18F890A3E3}" type="pres">
      <dgm:prSet presAssocID="{D923AE64-D08D-439B-9233-CDECF929943E}" presName="hierChild4" presStyleCnt="0"/>
      <dgm:spPr/>
    </dgm:pt>
    <dgm:pt modelId="{608D9E35-C684-4F23-A7EE-66BA89A357B4}" type="pres">
      <dgm:prSet presAssocID="{D923AE64-D08D-439B-9233-CDECF929943E}" presName="hierChild5" presStyleCnt="0"/>
      <dgm:spPr/>
    </dgm:pt>
    <dgm:pt modelId="{EEE6BF8E-0D2E-4430-85CE-ABBAC5C354AD}" type="pres">
      <dgm:prSet presAssocID="{8AC78807-4917-49A6-8C81-6B7CF9DBA551}" presName="Name37" presStyleLbl="parChTrans1D2" presStyleIdx="3" presStyleCnt="11"/>
      <dgm:spPr/>
      <dgm:t>
        <a:bodyPr/>
        <a:lstStyle/>
        <a:p>
          <a:endParaRPr lang="es-CL"/>
        </a:p>
      </dgm:t>
    </dgm:pt>
    <dgm:pt modelId="{6F99D547-C733-450F-AADD-182C2B0966B1}" type="pres">
      <dgm:prSet presAssocID="{719C2E1B-2080-4BB3-AA5E-5CD9582A4456}" presName="hierRoot2" presStyleCnt="0">
        <dgm:presLayoutVars>
          <dgm:hierBranch val="init"/>
        </dgm:presLayoutVars>
      </dgm:prSet>
      <dgm:spPr/>
    </dgm:pt>
    <dgm:pt modelId="{911173ED-6E5C-4537-9CED-80AC68668BDF}" type="pres">
      <dgm:prSet presAssocID="{719C2E1B-2080-4BB3-AA5E-5CD9582A4456}" presName="rootComposite" presStyleCnt="0"/>
      <dgm:spPr/>
    </dgm:pt>
    <dgm:pt modelId="{6ADB6AA0-948A-4555-9408-C1DB154C518A}" type="pres">
      <dgm:prSet presAssocID="{719C2E1B-2080-4BB3-AA5E-5CD9582A4456}" presName="rootText" presStyleLbl="node2" presStyleIdx="3" presStyleCnt="5" custScaleY="144189">
        <dgm:presLayoutVars>
          <dgm:chPref val="3"/>
        </dgm:presLayoutVars>
      </dgm:prSet>
      <dgm:spPr/>
      <dgm:t>
        <a:bodyPr/>
        <a:lstStyle/>
        <a:p>
          <a:endParaRPr lang="es-CL"/>
        </a:p>
      </dgm:t>
    </dgm:pt>
    <dgm:pt modelId="{816AF6C6-6D23-43F6-A6A6-F82A04886E63}" type="pres">
      <dgm:prSet presAssocID="{719C2E1B-2080-4BB3-AA5E-5CD9582A4456}" presName="rootConnector" presStyleLbl="node2" presStyleIdx="3" presStyleCnt="5"/>
      <dgm:spPr/>
      <dgm:t>
        <a:bodyPr/>
        <a:lstStyle/>
        <a:p>
          <a:endParaRPr lang="es-CL"/>
        </a:p>
      </dgm:t>
    </dgm:pt>
    <dgm:pt modelId="{5BF25A08-DBC2-4AF2-8AAE-BE854688D214}" type="pres">
      <dgm:prSet presAssocID="{719C2E1B-2080-4BB3-AA5E-5CD9582A4456}" presName="hierChild4" presStyleCnt="0"/>
      <dgm:spPr/>
    </dgm:pt>
    <dgm:pt modelId="{D5D4AAF5-E53C-45A9-B37D-EEADC5278909}" type="pres">
      <dgm:prSet presAssocID="{719C2E1B-2080-4BB3-AA5E-5CD9582A4456}" presName="hierChild5" presStyleCnt="0"/>
      <dgm:spPr/>
    </dgm:pt>
    <dgm:pt modelId="{8C33C0AE-D36A-4124-9261-EAC077436123}" type="pres">
      <dgm:prSet presAssocID="{5878AE7C-B5BF-4124-AF1A-EF569A2917B2}" presName="Name37" presStyleLbl="parChTrans1D2" presStyleIdx="4" presStyleCnt="11"/>
      <dgm:spPr/>
      <dgm:t>
        <a:bodyPr/>
        <a:lstStyle/>
        <a:p>
          <a:endParaRPr lang="es-CL"/>
        </a:p>
      </dgm:t>
    </dgm:pt>
    <dgm:pt modelId="{70E1CE21-E257-48AA-A3F5-4687C46C21A2}" type="pres">
      <dgm:prSet presAssocID="{CE8F0F20-0492-4720-AEC2-6F2853B88FA6}" presName="hierRoot2" presStyleCnt="0">
        <dgm:presLayoutVars>
          <dgm:hierBranch val="init"/>
        </dgm:presLayoutVars>
      </dgm:prSet>
      <dgm:spPr/>
    </dgm:pt>
    <dgm:pt modelId="{BFA13A7A-5F19-4598-A378-C3CD2E618EA8}" type="pres">
      <dgm:prSet presAssocID="{CE8F0F20-0492-4720-AEC2-6F2853B88FA6}" presName="rootComposite" presStyleCnt="0"/>
      <dgm:spPr/>
    </dgm:pt>
    <dgm:pt modelId="{53FA1EE0-E9FC-4BA7-814C-DB9F73B8285C}" type="pres">
      <dgm:prSet presAssocID="{CE8F0F20-0492-4720-AEC2-6F2853B88FA6}" presName="rootText" presStyleLbl="node2" presStyleIdx="4" presStyleCnt="5" custScaleY="144189">
        <dgm:presLayoutVars>
          <dgm:chPref val="3"/>
        </dgm:presLayoutVars>
      </dgm:prSet>
      <dgm:spPr/>
      <dgm:t>
        <a:bodyPr/>
        <a:lstStyle/>
        <a:p>
          <a:endParaRPr lang="es-CL"/>
        </a:p>
      </dgm:t>
    </dgm:pt>
    <dgm:pt modelId="{E1FE7DAC-C865-498C-B499-CC219AF6E108}" type="pres">
      <dgm:prSet presAssocID="{CE8F0F20-0492-4720-AEC2-6F2853B88FA6}" presName="rootConnector" presStyleLbl="node2" presStyleIdx="4" presStyleCnt="5"/>
      <dgm:spPr/>
      <dgm:t>
        <a:bodyPr/>
        <a:lstStyle/>
        <a:p>
          <a:endParaRPr lang="es-CL"/>
        </a:p>
      </dgm:t>
    </dgm:pt>
    <dgm:pt modelId="{2AF20486-28E4-4C21-B010-69C337717952}" type="pres">
      <dgm:prSet presAssocID="{CE8F0F20-0492-4720-AEC2-6F2853B88FA6}" presName="hierChild4" presStyleCnt="0"/>
      <dgm:spPr/>
    </dgm:pt>
    <dgm:pt modelId="{30B5D707-1DFF-4767-B12C-7674DE547AE9}" type="pres">
      <dgm:prSet presAssocID="{CE8F0F20-0492-4720-AEC2-6F2853B88FA6}" presName="hierChild5" presStyleCnt="0"/>
      <dgm:spPr/>
    </dgm:pt>
    <dgm:pt modelId="{985A3A45-47DD-4619-85F4-9DFBFD9FFEF3}" type="pres">
      <dgm:prSet presAssocID="{BD18F0DA-0E9E-4E9B-97F0-822992472B1D}" presName="hierChild3" presStyleCnt="0"/>
      <dgm:spPr/>
    </dgm:pt>
    <dgm:pt modelId="{63EF9878-ADD4-436A-ADBE-2DFE398ECD69}" type="pres">
      <dgm:prSet presAssocID="{DA256260-DB23-45FD-B809-3554AC38D269}" presName="Name111" presStyleLbl="parChTrans1D2" presStyleIdx="5" presStyleCnt="11"/>
      <dgm:spPr/>
      <dgm:t>
        <a:bodyPr/>
        <a:lstStyle/>
        <a:p>
          <a:endParaRPr lang="es-CL"/>
        </a:p>
      </dgm:t>
    </dgm:pt>
    <dgm:pt modelId="{F1923573-BD16-41D3-B006-F03E33BDEFF0}" type="pres">
      <dgm:prSet presAssocID="{1506ECE5-33D0-40E1-A310-4B5E3C65BA1C}" presName="hierRoot3" presStyleCnt="0">
        <dgm:presLayoutVars>
          <dgm:hierBranch val="init"/>
        </dgm:presLayoutVars>
      </dgm:prSet>
      <dgm:spPr/>
    </dgm:pt>
    <dgm:pt modelId="{A5EB4D98-5044-4101-8894-882A82498FD2}" type="pres">
      <dgm:prSet presAssocID="{1506ECE5-33D0-40E1-A310-4B5E3C65BA1C}" presName="rootComposite3" presStyleCnt="0"/>
      <dgm:spPr/>
    </dgm:pt>
    <dgm:pt modelId="{FC55B18B-C57F-43C4-92E3-63068DF55D52}" type="pres">
      <dgm:prSet presAssocID="{1506ECE5-33D0-40E1-A310-4B5E3C65BA1C}" presName="rootText3" presStyleLbl="asst1" presStyleIdx="0" presStyleCnt="6" custScaleY="144189">
        <dgm:presLayoutVars>
          <dgm:chPref val="3"/>
        </dgm:presLayoutVars>
      </dgm:prSet>
      <dgm:spPr/>
      <dgm:t>
        <a:bodyPr/>
        <a:lstStyle/>
        <a:p>
          <a:endParaRPr lang="es-CL"/>
        </a:p>
      </dgm:t>
    </dgm:pt>
    <dgm:pt modelId="{D26BD55A-62D6-4DAD-AFFD-BD90766D2542}" type="pres">
      <dgm:prSet presAssocID="{1506ECE5-33D0-40E1-A310-4B5E3C65BA1C}" presName="rootConnector3" presStyleLbl="asst1" presStyleIdx="0" presStyleCnt="6"/>
      <dgm:spPr/>
      <dgm:t>
        <a:bodyPr/>
        <a:lstStyle/>
        <a:p>
          <a:endParaRPr lang="es-CL"/>
        </a:p>
      </dgm:t>
    </dgm:pt>
    <dgm:pt modelId="{86C24C32-7401-47A0-B37C-8464A4CA283B}" type="pres">
      <dgm:prSet presAssocID="{1506ECE5-33D0-40E1-A310-4B5E3C65BA1C}" presName="hierChild6" presStyleCnt="0"/>
      <dgm:spPr/>
    </dgm:pt>
    <dgm:pt modelId="{FAE18FCB-6734-4CF2-8F1D-280A106C6704}" type="pres">
      <dgm:prSet presAssocID="{1506ECE5-33D0-40E1-A310-4B5E3C65BA1C}" presName="hierChild7" presStyleCnt="0"/>
      <dgm:spPr/>
    </dgm:pt>
    <dgm:pt modelId="{2696DB95-2330-4900-9815-922DC1050F26}" type="pres">
      <dgm:prSet presAssocID="{9F8F05CF-03DB-4B55-BF46-942D1FAAAEA2}" presName="Name111" presStyleLbl="parChTrans1D2" presStyleIdx="6" presStyleCnt="11"/>
      <dgm:spPr/>
      <dgm:t>
        <a:bodyPr/>
        <a:lstStyle/>
        <a:p>
          <a:endParaRPr lang="es-CL"/>
        </a:p>
      </dgm:t>
    </dgm:pt>
    <dgm:pt modelId="{A783F643-2928-4BA5-94E6-9496E1BFB8B6}" type="pres">
      <dgm:prSet presAssocID="{547461A2-B21A-459C-9829-A6C1B9337674}" presName="hierRoot3" presStyleCnt="0">
        <dgm:presLayoutVars>
          <dgm:hierBranch val="init"/>
        </dgm:presLayoutVars>
      </dgm:prSet>
      <dgm:spPr/>
    </dgm:pt>
    <dgm:pt modelId="{B29D3174-CC68-4403-9ECB-7738D251D08D}" type="pres">
      <dgm:prSet presAssocID="{547461A2-B21A-459C-9829-A6C1B9337674}" presName="rootComposite3" presStyleCnt="0"/>
      <dgm:spPr/>
    </dgm:pt>
    <dgm:pt modelId="{EC964456-C3CC-4749-BBB7-CD200FD63465}" type="pres">
      <dgm:prSet presAssocID="{547461A2-B21A-459C-9829-A6C1B9337674}" presName="rootText3" presStyleLbl="asst1" presStyleIdx="1" presStyleCnt="6" custScaleY="144189">
        <dgm:presLayoutVars>
          <dgm:chPref val="3"/>
        </dgm:presLayoutVars>
      </dgm:prSet>
      <dgm:spPr/>
      <dgm:t>
        <a:bodyPr/>
        <a:lstStyle/>
        <a:p>
          <a:endParaRPr lang="es-CL"/>
        </a:p>
      </dgm:t>
    </dgm:pt>
    <dgm:pt modelId="{0F81DAE8-214F-4348-81A5-D29063B53286}" type="pres">
      <dgm:prSet presAssocID="{547461A2-B21A-459C-9829-A6C1B9337674}" presName="rootConnector3" presStyleLbl="asst1" presStyleIdx="1" presStyleCnt="6"/>
      <dgm:spPr/>
      <dgm:t>
        <a:bodyPr/>
        <a:lstStyle/>
        <a:p>
          <a:endParaRPr lang="es-CL"/>
        </a:p>
      </dgm:t>
    </dgm:pt>
    <dgm:pt modelId="{CC0CB5E8-4F31-407E-A28C-BE1CE7CFB778}" type="pres">
      <dgm:prSet presAssocID="{547461A2-B21A-459C-9829-A6C1B9337674}" presName="hierChild6" presStyleCnt="0"/>
      <dgm:spPr/>
    </dgm:pt>
    <dgm:pt modelId="{67A07BC0-B1BC-4636-A757-C9682EE8005A}" type="pres">
      <dgm:prSet presAssocID="{547461A2-B21A-459C-9829-A6C1B9337674}" presName="hierChild7" presStyleCnt="0"/>
      <dgm:spPr/>
    </dgm:pt>
    <dgm:pt modelId="{E3E41920-0CCA-471F-977A-A8D3A11C263E}" type="pres">
      <dgm:prSet presAssocID="{6A7DECA2-D833-4CBB-AD85-5A0F7C64E9A4}" presName="Name111" presStyleLbl="parChTrans1D2" presStyleIdx="7" presStyleCnt="11"/>
      <dgm:spPr/>
      <dgm:t>
        <a:bodyPr/>
        <a:lstStyle/>
        <a:p>
          <a:endParaRPr lang="es-CL"/>
        </a:p>
      </dgm:t>
    </dgm:pt>
    <dgm:pt modelId="{ADA9AFA2-EEE8-49ED-AF9B-19776552F2C6}" type="pres">
      <dgm:prSet presAssocID="{1A68E9C9-D86E-4BC7-BC8C-C5B978392342}" presName="hierRoot3" presStyleCnt="0">
        <dgm:presLayoutVars>
          <dgm:hierBranch val="init"/>
        </dgm:presLayoutVars>
      </dgm:prSet>
      <dgm:spPr/>
    </dgm:pt>
    <dgm:pt modelId="{851C372C-FB02-4B98-A6AB-37F67F5F40F3}" type="pres">
      <dgm:prSet presAssocID="{1A68E9C9-D86E-4BC7-BC8C-C5B978392342}" presName="rootComposite3" presStyleCnt="0"/>
      <dgm:spPr/>
    </dgm:pt>
    <dgm:pt modelId="{C963D7FB-CAC4-47E9-97B3-E77814CB5CA4}" type="pres">
      <dgm:prSet presAssocID="{1A68E9C9-D86E-4BC7-BC8C-C5B978392342}" presName="rootText3" presStyleLbl="asst1" presStyleIdx="2" presStyleCnt="6" custScaleY="144189">
        <dgm:presLayoutVars>
          <dgm:chPref val="3"/>
        </dgm:presLayoutVars>
      </dgm:prSet>
      <dgm:spPr/>
      <dgm:t>
        <a:bodyPr/>
        <a:lstStyle/>
        <a:p>
          <a:endParaRPr lang="es-CL"/>
        </a:p>
      </dgm:t>
    </dgm:pt>
    <dgm:pt modelId="{F1B13F8F-1713-4B51-A055-C4EF571E2905}" type="pres">
      <dgm:prSet presAssocID="{1A68E9C9-D86E-4BC7-BC8C-C5B978392342}" presName="rootConnector3" presStyleLbl="asst1" presStyleIdx="2" presStyleCnt="6"/>
      <dgm:spPr/>
      <dgm:t>
        <a:bodyPr/>
        <a:lstStyle/>
        <a:p>
          <a:endParaRPr lang="es-CL"/>
        </a:p>
      </dgm:t>
    </dgm:pt>
    <dgm:pt modelId="{8075E134-8F0F-440C-A508-47929A809C58}" type="pres">
      <dgm:prSet presAssocID="{1A68E9C9-D86E-4BC7-BC8C-C5B978392342}" presName="hierChild6" presStyleCnt="0"/>
      <dgm:spPr/>
    </dgm:pt>
    <dgm:pt modelId="{F86CD5DB-666B-419D-B74E-32DC2AD68F01}" type="pres">
      <dgm:prSet presAssocID="{1A68E9C9-D86E-4BC7-BC8C-C5B978392342}" presName="hierChild7" presStyleCnt="0"/>
      <dgm:spPr/>
    </dgm:pt>
    <dgm:pt modelId="{2BCA7C4D-900D-4D48-A295-7BB108B0453C}" type="pres">
      <dgm:prSet presAssocID="{C034B94B-B8A1-43FC-906A-2D02478EC174}" presName="Name111" presStyleLbl="parChTrans1D2" presStyleIdx="8" presStyleCnt="11"/>
      <dgm:spPr/>
      <dgm:t>
        <a:bodyPr/>
        <a:lstStyle/>
        <a:p>
          <a:endParaRPr lang="es-CL"/>
        </a:p>
      </dgm:t>
    </dgm:pt>
    <dgm:pt modelId="{A6F3CD36-187D-44A5-81C5-483B434E11EE}" type="pres">
      <dgm:prSet presAssocID="{B503F413-13FB-4B04-9B9F-45A46B78F606}" presName="hierRoot3" presStyleCnt="0">
        <dgm:presLayoutVars>
          <dgm:hierBranch val="init"/>
        </dgm:presLayoutVars>
      </dgm:prSet>
      <dgm:spPr/>
    </dgm:pt>
    <dgm:pt modelId="{8CA67354-2EFE-4604-B303-0CA9CE97A431}" type="pres">
      <dgm:prSet presAssocID="{B503F413-13FB-4B04-9B9F-45A46B78F606}" presName="rootComposite3" presStyleCnt="0"/>
      <dgm:spPr/>
    </dgm:pt>
    <dgm:pt modelId="{5041F829-4772-431A-94A5-7B4EEE17877C}" type="pres">
      <dgm:prSet presAssocID="{B503F413-13FB-4B04-9B9F-45A46B78F606}" presName="rootText3" presStyleLbl="asst1" presStyleIdx="3" presStyleCnt="6" custScaleY="144189">
        <dgm:presLayoutVars>
          <dgm:chPref val="3"/>
        </dgm:presLayoutVars>
      </dgm:prSet>
      <dgm:spPr/>
      <dgm:t>
        <a:bodyPr/>
        <a:lstStyle/>
        <a:p>
          <a:endParaRPr lang="es-CL"/>
        </a:p>
      </dgm:t>
    </dgm:pt>
    <dgm:pt modelId="{479148E7-D33B-48BB-BCAC-1BE60C76E349}" type="pres">
      <dgm:prSet presAssocID="{B503F413-13FB-4B04-9B9F-45A46B78F606}" presName="rootConnector3" presStyleLbl="asst1" presStyleIdx="3" presStyleCnt="6"/>
      <dgm:spPr/>
      <dgm:t>
        <a:bodyPr/>
        <a:lstStyle/>
        <a:p>
          <a:endParaRPr lang="es-CL"/>
        </a:p>
      </dgm:t>
    </dgm:pt>
    <dgm:pt modelId="{8A64855B-B44E-42DB-B42C-D319CE2E42CE}" type="pres">
      <dgm:prSet presAssocID="{B503F413-13FB-4B04-9B9F-45A46B78F606}" presName="hierChild6" presStyleCnt="0"/>
      <dgm:spPr/>
    </dgm:pt>
    <dgm:pt modelId="{6165279B-E424-4CC3-BF92-3C7BA052F479}" type="pres">
      <dgm:prSet presAssocID="{B503F413-13FB-4B04-9B9F-45A46B78F606}" presName="hierChild7" presStyleCnt="0"/>
      <dgm:spPr/>
    </dgm:pt>
    <dgm:pt modelId="{54B36B09-FDF9-40B8-A844-5E654636DA22}" type="pres">
      <dgm:prSet presAssocID="{20A379F3-BF1A-41CF-A98A-F07A36174B3A}" presName="Name111" presStyleLbl="parChTrans1D2" presStyleIdx="9" presStyleCnt="11"/>
      <dgm:spPr/>
      <dgm:t>
        <a:bodyPr/>
        <a:lstStyle/>
        <a:p>
          <a:endParaRPr lang="es-CL"/>
        </a:p>
      </dgm:t>
    </dgm:pt>
    <dgm:pt modelId="{A5DB543E-9B37-4600-9BCB-A2CE2F7FE96B}" type="pres">
      <dgm:prSet presAssocID="{6A5F1B1C-B3C5-4183-9C6A-93639002F08E}" presName="hierRoot3" presStyleCnt="0">
        <dgm:presLayoutVars>
          <dgm:hierBranch val="init"/>
        </dgm:presLayoutVars>
      </dgm:prSet>
      <dgm:spPr/>
    </dgm:pt>
    <dgm:pt modelId="{22B887BA-CB89-48D4-8F91-4C984DBEB2E3}" type="pres">
      <dgm:prSet presAssocID="{6A5F1B1C-B3C5-4183-9C6A-93639002F08E}" presName="rootComposite3" presStyleCnt="0"/>
      <dgm:spPr/>
    </dgm:pt>
    <dgm:pt modelId="{F8049F3E-7BE2-4EE0-B766-D761FE271732}" type="pres">
      <dgm:prSet presAssocID="{6A5F1B1C-B3C5-4183-9C6A-93639002F08E}" presName="rootText3" presStyleLbl="asst1" presStyleIdx="4" presStyleCnt="6" custScaleY="144189">
        <dgm:presLayoutVars>
          <dgm:chPref val="3"/>
        </dgm:presLayoutVars>
      </dgm:prSet>
      <dgm:spPr/>
      <dgm:t>
        <a:bodyPr/>
        <a:lstStyle/>
        <a:p>
          <a:endParaRPr lang="es-CL"/>
        </a:p>
      </dgm:t>
    </dgm:pt>
    <dgm:pt modelId="{16899666-C483-48E5-AF28-BF5C287B4D38}" type="pres">
      <dgm:prSet presAssocID="{6A5F1B1C-B3C5-4183-9C6A-93639002F08E}" presName="rootConnector3" presStyleLbl="asst1" presStyleIdx="4" presStyleCnt="6"/>
      <dgm:spPr/>
      <dgm:t>
        <a:bodyPr/>
        <a:lstStyle/>
        <a:p>
          <a:endParaRPr lang="es-CL"/>
        </a:p>
      </dgm:t>
    </dgm:pt>
    <dgm:pt modelId="{AE2966BA-B36B-4922-A4BC-AC6CAECF48D4}" type="pres">
      <dgm:prSet presAssocID="{6A5F1B1C-B3C5-4183-9C6A-93639002F08E}" presName="hierChild6" presStyleCnt="0"/>
      <dgm:spPr/>
    </dgm:pt>
    <dgm:pt modelId="{3EAE3A28-F375-45D7-ABAB-666A86421638}" type="pres">
      <dgm:prSet presAssocID="{6A5F1B1C-B3C5-4183-9C6A-93639002F08E}" presName="hierChild7" presStyleCnt="0"/>
      <dgm:spPr/>
    </dgm:pt>
    <dgm:pt modelId="{FEC4FB59-3A4C-48EE-B8F2-5C34747575DF}" type="pres">
      <dgm:prSet presAssocID="{C72F4AB5-D0F9-443E-90DB-7CFD45D97140}" presName="Name111" presStyleLbl="parChTrans1D2" presStyleIdx="10" presStyleCnt="11"/>
      <dgm:spPr/>
      <dgm:t>
        <a:bodyPr/>
        <a:lstStyle/>
        <a:p>
          <a:endParaRPr lang="es-CL"/>
        </a:p>
      </dgm:t>
    </dgm:pt>
    <dgm:pt modelId="{62153C32-7694-44C9-9616-CCA54F6A2A89}" type="pres">
      <dgm:prSet presAssocID="{AC5273A1-8156-4D61-B2AC-94B9771871EB}" presName="hierRoot3" presStyleCnt="0">
        <dgm:presLayoutVars>
          <dgm:hierBranch val="init"/>
        </dgm:presLayoutVars>
      </dgm:prSet>
      <dgm:spPr/>
    </dgm:pt>
    <dgm:pt modelId="{712056EB-3168-49FA-B328-42EAE5D42948}" type="pres">
      <dgm:prSet presAssocID="{AC5273A1-8156-4D61-B2AC-94B9771871EB}" presName="rootComposite3" presStyleCnt="0"/>
      <dgm:spPr/>
    </dgm:pt>
    <dgm:pt modelId="{25A7127F-3F4B-417A-B576-8F0A161DEC7D}" type="pres">
      <dgm:prSet presAssocID="{AC5273A1-8156-4D61-B2AC-94B9771871EB}" presName="rootText3" presStyleLbl="asst1" presStyleIdx="5" presStyleCnt="6" custScaleY="144189" custLinFactNeighborX="3191" custLinFactNeighborY="-818">
        <dgm:presLayoutVars>
          <dgm:chPref val="3"/>
        </dgm:presLayoutVars>
      </dgm:prSet>
      <dgm:spPr/>
      <dgm:t>
        <a:bodyPr/>
        <a:lstStyle/>
        <a:p>
          <a:endParaRPr lang="es-CL"/>
        </a:p>
      </dgm:t>
    </dgm:pt>
    <dgm:pt modelId="{FF00A16C-AB5B-4ED2-B037-93A72E62FD6B}" type="pres">
      <dgm:prSet presAssocID="{AC5273A1-8156-4D61-B2AC-94B9771871EB}" presName="rootConnector3" presStyleLbl="asst1" presStyleIdx="5" presStyleCnt="6"/>
      <dgm:spPr/>
      <dgm:t>
        <a:bodyPr/>
        <a:lstStyle/>
        <a:p>
          <a:endParaRPr lang="es-CL"/>
        </a:p>
      </dgm:t>
    </dgm:pt>
    <dgm:pt modelId="{D321FB5F-ECE0-419A-8C6F-810E2601DC50}" type="pres">
      <dgm:prSet presAssocID="{AC5273A1-8156-4D61-B2AC-94B9771871EB}" presName="hierChild6" presStyleCnt="0"/>
      <dgm:spPr/>
    </dgm:pt>
    <dgm:pt modelId="{85939FFA-E845-4F18-8B16-7B503F011933}" type="pres">
      <dgm:prSet presAssocID="{AC5273A1-8156-4D61-B2AC-94B9771871EB}" presName="hierChild7" presStyleCnt="0"/>
      <dgm:spPr/>
    </dgm:pt>
  </dgm:ptLst>
  <dgm:cxnLst>
    <dgm:cxn modelId="{C5177A90-CC39-4645-88E7-A582A9B7B644}" srcId="{BD18F0DA-0E9E-4E9B-97F0-822992472B1D}" destId="{6A5F1B1C-B3C5-4183-9C6A-93639002F08E}" srcOrd="4" destOrd="0" parTransId="{20A379F3-BF1A-41CF-A98A-F07A36174B3A}" sibTransId="{ABFE72F4-2F50-4C64-9682-44B857802DF8}"/>
    <dgm:cxn modelId="{44E08FA5-E147-43EC-B2D3-80843ADFFA09}" type="presOf" srcId="{D923AE64-D08D-439B-9233-CDECF929943E}" destId="{6D104BDB-FD81-403D-833D-5BAC5BB28BD6}" srcOrd="1" destOrd="0" presId="urn:microsoft.com/office/officeart/2005/8/layout/orgChart1"/>
    <dgm:cxn modelId="{9913F438-A98F-486E-BF27-F7E5A119CF34}" srcId="{BD18F0DA-0E9E-4E9B-97F0-822992472B1D}" destId="{B503F413-13FB-4B04-9B9F-45A46B78F606}" srcOrd="3" destOrd="0" parTransId="{C034B94B-B8A1-43FC-906A-2D02478EC174}" sibTransId="{EB4B62E6-10BB-4F22-AF3F-296F184EC83E}"/>
    <dgm:cxn modelId="{71B52903-EC6B-4F71-A72C-5B9983944BC8}" type="presOf" srcId="{719C2E1B-2080-4BB3-AA5E-5CD9582A4456}" destId="{6ADB6AA0-948A-4555-9408-C1DB154C518A}" srcOrd="0" destOrd="0" presId="urn:microsoft.com/office/officeart/2005/8/layout/orgChart1"/>
    <dgm:cxn modelId="{D36B4947-C4B2-46F3-AB26-4C8A708655EA}" srcId="{BD18F0DA-0E9E-4E9B-97F0-822992472B1D}" destId="{D923AE64-D08D-439B-9233-CDECF929943E}" srcOrd="8" destOrd="0" parTransId="{56AA2B66-5272-4C4D-9B73-F44AA82A4F11}" sibTransId="{812EE250-646E-42C5-A9F0-2379BF2B4C08}"/>
    <dgm:cxn modelId="{39E578D0-E6CD-427B-8AB2-5BC8D6494D5B}" type="presOf" srcId="{D923AE64-D08D-439B-9233-CDECF929943E}" destId="{F433BAF6-E337-453B-87A2-B75321CA9501}" srcOrd="0" destOrd="0" presId="urn:microsoft.com/office/officeart/2005/8/layout/orgChart1"/>
    <dgm:cxn modelId="{93C9009E-3941-420F-BE65-BE6049B8A345}" type="presOf" srcId="{522BCAC5-4ACB-4A69-B1C9-E8638B35201B}" destId="{95BB0349-3758-4D4F-827B-7DD1B99CB1D8}" srcOrd="1" destOrd="0" presId="urn:microsoft.com/office/officeart/2005/8/layout/orgChart1"/>
    <dgm:cxn modelId="{4C110D1F-8B1C-410F-AC2B-BD61F2B3D179}" type="presOf" srcId="{6A5F1B1C-B3C5-4183-9C6A-93639002F08E}" destId="{16899666-C483-48E5-AF28-BF5C287B4D38}" srcOrd="1" destOrd="0" presId="urn:microsoft.com/office/officeart/2005/8/layout/orgChart1"/>
    <dgm:cxn modelId="{9F699FA6-CF36-407E-B554-318E80511A0B}" type="presOf" srcId="{719C2E1B-2080-4BB3-AA5E-5CD9582A4456}" destId="{816AF6C6-6D23-43F6-A6A6-F82A04886E63}" srcOrd="1" destOrd="0" presId="urn:microsoft.com/office/officeart/2005/8/layout/orgChart1"/>
    <dgm:cxn modelId="{C3EE0409-2EB6-49A9-AD89-C8EC9BD8FE31}" type="presOf" srcId="{FD6F0748-9572-41C3-9969-EA9DA2CABEF7}" destId="{2B1E7B33-74E4-4B32-9B17-66E23EBBF388}" srcOrd="1" destOrd="0" presId="urn:microsoft.com/office/officeart/2005/8/layout/orgChart1"/>
    <dgm:cxn modelId="{FB45AD88-C560-41CF-8E61-152C48FCF5E6}" type="presOf" srcId="{5878AE7C-B5BF-4124-AF1A-EF569A2917B2}" destId="{8C33C0AE-D36A-4124-9261-EAC077436123}" srcOrd="0" destOrd="0" presId="urn:microsoft.com/office/officeart/2005/8/layout/orgChart1"/>
    <dgm:cxn modelId="{493BE854-B69E-4802-B5ED-F3A303F84434}" srcId="{BD18F0DA-0E9E-4E9B-97F0-822992472B1D}" destId="{522BCAC5-4ACB-4A69-B1C9-E8638B35201B}" srcOrd="6" destOrd="0" parTransId="{D3E31F06-F9A3-4774-A3B5-D0F8D514750F}" sibTransId="{592C7B9E-EE30-47B0-AC59-CD34CA138D99}"/>
    <dgm:cxn modelId="{60E0E7A7-7C35-4373-8739-A0BC6E5A9925}" srcId="{BD18F0DA-0E9E-4E9B-97F0-822992472B1D}" destId="{547461A2-B21A-459C-9829-A6C1B9337674}" srcOrd="1" destOrd="0" parTransId="{9F8F05CF-03DB-4B55-BF46-942D1FAAAEA2}" sibTransId="{0A783A1D-D005-492B-BBD6-DCDBB321DD7C}"/>
    <dgm:cxn modelId="{E898CBD2-7F81-4009-8410-95359DC25355}" type="presOf" srcId="{56AA2B66-5272-4C4D-9B73-F44AA82A4F11}" destId="{B7E016C3-9615-4652-9532-DB2E6002D254}" srcOrd="0" destOrd="0" presId="urn:microsoft.com/office/officeart/2005/8/layout/orgChart1"/>
    <dgm:cxn modelId="{0C04FFAF-0D42-448D-BFDA-5DE9F19F701F}" type="presOf" srcId="{1506ECE5-33D0-40E1-A310-4B5E3C65BA1C}" destId="{D26BD55A-62D6-4DAD-AFFD-BD90766D2542}" srcOrd="1" destOrd="0" presId="urn:microsoft.com/office/officeart/2005/8/layout/orgChart1"/>
    <dgm:cxn modelId="{4FCF554F-4AD7-4B59-999E-DA254A31C33D}" type="presOf" srcId="{547461A2-B21A-459C-9829-A6C1B9337674}" destId="{EC964456-C3CC-4749-BBB7-CD200FD63465}" srcOrd="0" destOrd="0" presId="urn:microsoft.com/office/officeart/2005/8/layout/orgChart1"/>
    <dgm:cxn modelId="{A5F30B8A-94EE-4C5E-8447-E51E895DDAC7}" srcId="{BD18F0DA-0E9E-4E9B-97F0-822992472B1D}" destId="{1506ECE5-33D0-40E1-A310-4B5E3C65BA1C}" srcOrd="0" destOrd="0" parTransId="{DA256260-DB23-45FD-B809-3554AC38D269}" sibTransId="{22C745A0-0AB2-41DC-9F70-9461F0F286D0}"/>
    <dgm:cxn modelId="{4420B2E2-7424-453C-802B-F256DF235403}" type="presOf" srcId="{BD18F0DA-0E9E-4E9B-97F0-822992472B1D}" destId="{E98C3329-07E0-48F5-82C6-D43F39A151CC}" srcOrd="0" destOrd="0" presId="urn:microsoft.com/office/officeart/2005/8/layout/orgChart1"/>
    <dgm:cxn modelId="{E4D827B8-95E1-49A8-BBB3-7AEA4B4AF6AF}" type="presOf" srcId="{BD18F0DA-0E9E-4E9B-97F0-822992472B1D}" destId="{280A9F76-BC39-4F2E-8BCE-C874665F971E}" srcOrd="1" destOrd="0" presId="urn:microsoft.com/office/officeart/2005/8/layout/orgChart1"/>
    <dgm:cxn modelId="{F535C6B2-44D1-495C-830B-B41F645FDE64}" srcId="{BD18F0DA-0E9E-4E9B-97F0-822992472B1D}" destId="{719C2E1B-2080-4BB3-AA5E-5CD9582A4456}" srcOrd="9" destOrd="0" parTransId="{8AC78807-4917-49A6-8C81-6B7CF9DBA551}" sibTransId="{EC87966C-189F-4AFF-8FBB-5BB4ECFCDCD9}"/>
    <dgm:cxn modelId="{35416B33-2FDD-422B-8F4D-9BE569D49D0E}" type="presOf" srcId="{CE8F0F20-0492-4720-AEC2-6F2853B88FA6}" destId="{53FA1EE0-E9FC-4BA7-814C-DB9F73B8285C}" srcOrd="0" destOrd="0" presId="urn:microsoft.com/office/officeart/2005/8/layout/orgChart1"/>
    <dgm:cxn modelId="{82CBE302-EC02-4F77-909C-E60928899C57}" type="presOf" srcId="{1A68E9C9-D86E-4BC7-BC8C-C5B978392342}" destId="{F1B13F8F-1713-4B51-A055-C4EF571E2905}" srcOrd="1" destOrd="0" presId="urn:microsoft.com/office/officeart/2005/8/layout/orgChart1"/>
    <dgm:cxn modelId="{3B36314D-D2F0-4846-8ECA-B1B39BF81E99}" type="presOf" srcId="{9F8F05CF-03DB-4B55-BF46-942D1FAAAEA2}" destId="{2696DB95-2330-4900-9815-922DC1050F26}" srcOrd="0" destOrd="0" presId="urn:microsoft.com/office/officeart/2005/8/layout/orgChart1"/>
    <dgm:cxn modelId="{62407874-B800-453D-B8AF-A4DF69CF3840}" type="presOf" srcId="{8AC78807-4917-49A6-8C81-6B7CF9DBA551}" destId="{EEE6BF8E-0D2E-4430-85CE-ABBAC5C354AD}" srcOrd="0" destOrd="0" presId="urn:microsoft.com/office/officeart/2005/8/layout/orgChart1"/>
    <dgm:cxn modelId="{9D6E3864-D9DD-449D-A203-694AD921CED1}" type="presOf" srcId="{C72F4AB5-D0F9-443E-90DB-7CFD45D97140}" destId="{FEC4FB59-3A4C-48EE-B8F2-5C34747575DF}" srcOrd="0" destOrd="0" presId="urn:microsoft.com/office/officeart/2005/8/layout/orgChart1"/>
    <dgm:cxn modelId="{7974C5FB-3224-45EA-967D-54CAEB0A3E0E}" type="presOf" srcId="{B503F413-13FB-4B04-9B9F-45A46B78F606}" destId="{5041F829-4772-431A-94A5-7B4EEE17877C}" srcOrd="0" destOrd="0" presId="urn:microsoft.com/office/officeart/2005/8/layout/orgChart1"/>
    <dgm:cxn modelId="{2F41EE78-EA3E-46CB-A025-CA54019A87A1}" type="presOf" srcId="{CE8F0F20-0492-4720-AEC2-6F2853B88FA6}" destId="{E1FE7DAC-C865-498C-B499-CC219AF6E108}" srcOrd="1" destOrd="0" presId="urn:microsoft.com/office/officeart/2005/8/layout/orgChart1"/>
    <dgm:cxn modelId="{B9157268-EA23-459D-A925-36CDC2E93BA1}" srcId="{BD18F0DA-0E9E-4E9B-97F0-822992472B1D}" destId="{AC5273A1-8156-4D61-B2AC-94B9771871EB}" srcOrd="5" destOrd="0" parTransId="{C72F4AB5-D0F9-443E-90DB-7CFD45D97140}" sibTransId="{A401129B-E7C0-4B3F-93E8-DE1FCE0194C3}"/>
    <dgm:cxn modelId="{AE8788B3-034F-4326-A259-CA79A83E9A01}" type="presOf" srcId="{1A68E9C9-D86E-4BC7-BC8C-C5B978392342}" destId="{C963D7FB-CAC4-47E9-97B3-E77814CB5CA4}" srcOrd="0" destOrd="0" presId="urn:microsoft.com/office/officeart/2005/8/layout/orgChart1"/>
    <dgm:cxn modelId="{2898EDA4-7BD8-4C0D-83BC-B764DC9B8148}" type="presOf" srcId="{20A379F3-BF1A-41CF-A98A-F07A36174B3A}" destId="{54B36B09-FDF9-40B8-A844-5E654636DA22}" srcOrd="0" destOrd="0" presId="urn:microsoft.com/office/officeart/2005/8/layout/orgChart1"/>
    <dgm:cxn modelId="{246438B9-1E6C-4EEC-9116-B1CF1B69D842}" type="presOf" srcId="{522BCAC5-4ACB-4A69-B1C9-E8638B35201B}" destId="{1B1B5AC6-9B6F-415A-A38F-6A6E72C64A3B}" srcOrd="0" destOrd="0" presId="urn:microsoft.com/office/officeart/2005/8/layout/orgChart1"/>
    <dgm:cxn modelId="{B39F6CD5-8C46-4FDA-A59F-C9FE088376A2}" type="presOf" srcId="{FD6F0748-9572-41C3-9969-EA9DA2CABEF7}" destId="{980DFA50-037D-471B-9B2A-0AF474456A54}" srcOrd="0" destOrd="0" presId="urn:microsoft.com/office/officeart/2005/8/layout/orgChart1"/>
    <dgm:cxn modelId="{B9E11C7E-7446-4B4E-A595-5C464D8A167C}" type="presOf" srcId="{C034B94B-B8A1-43FC-906A-2D02478EC174}" destId="{2BCA7C4D-900D-4D48-A295-7BB108B0453C}" srcOrd="0" destOrd="0" presId="urn:microsoft.com/office/officeart/2005/8/layout/orgChart1"/>
    <dgm:cxn modelId="{6733216B-155A-4929-BC83-20021385635C}" type="presOf" srcId="{DA256260-DB23-45FD-B809-3554AC38D269}" destId="{63EF9878-ADD4-436A-ADBE-2DFE398ECD69}" srcOrd="0" destOrd="0" presId="urn:microsoft.com/office/officeart/2005/8/layout/orgChart1"/>
    <dgm:cxn modelId="{775E30DF-5D03-416D-87C3-907053F99F80}" type="presOf" srcId="{30FA5D28-00D0-4679-AC13-ED29BC874B7B}" destId="{521426FD-C361-4BA5-B868-27052679DF01}" srcOrd="0" destOrd="0" presId="urn:microsoft.com/office/officeart/2005/8/layout/orgChart1"/>
    <dgm:cxn modelId="{D61120EC-2B43-4601-B7B9-B1AAFB37B311}" type="presOf" srcId="{AC5273A1-8156-4D61-B2AC-94B9771871EB}" destId="{FF00A16C-AB5B-4ED2-B037-93A72E62FD6B}" srcOrd="1" destOrd="0" presId="urn:microsoft.com/office/officeart/2005/8/layout/orgChart1"/>
    <dgm:cxn modelId="{68FD316A-31A6-4C50-860E-019D5057C98D}" type="presOf" srcId="{B503F413-13FB-4B04-9B9F-45A46B78F606}" destId="{479148E7-D33B-48BB-BCAC-1BE60C76E349}" srcOrd="1" destOrd="0" presId="urn:microsoft.com/office/officeart/2005/8/layout/orgChart1"/>
    <dgm:cxn modelId="{D751F49B-1EED-42DA-AFD5-4F8C78F6697D}" srcId="{BD18F0DA-0E9E-4E9B-97F0-822992472B1D}" destId="{CE8F0F20-0492-4720-AEC2-6F2853B88FA6}" srcOrd="10" destOrd="0" parTransId="{5878AE7C-B5BF-4124-AF1A-EF569A2917B2}" sibTransId="{755D4EE6-798A-4A72-B9BD-5A92D0033EBC}"/>
    <dgm:cxn modelId="{0BAF15F0-47E2-4D61-B18E-C96C2057BF4D}" type="presOf" srcId="{6A5F1B1C-B3C5-4183-9C6A-93639002F08E}" destId="{F8049F3E-7BE2-4EE0-B766-D761FE271732}" srcOrd="0" destOrd="0" presId="urn:microsoft.com/office/officeart/2005/8/layout/orgChart1"/>
    <dgm:cxn modelId="{A28555FA-CC82-4A5C-AAB6-B933F732AB15}" type="presOf" srcId="{547461A2-B21A-459C-9829-A6C1B9337674}" destId="{0F81DAE8-214F-4348-81A5-D29063B53286}" srcOrd="1" destOrd="0" presId="urn:microsoft.com/office/officeart/2005/8/layout/orgChart1"/>
    <dgm:cxn modelId="{3782331C-F58A-402E-80C7-9FD036E3F898}" srcId="{BD18F0DA-0E9E-4E9B-97F0-822992472B1D}" destId="{FD6F0748-9572-41C3-9969-EA9DA2CABEF7}" srcOrd="7" destOrd="0" parTransId="{30FA5D28-00D0-4679-AC13-ED29BC874B7B}" sibTransId="{FFFFBABE-ED4D-4292-9100-1CD96A309EFA}"/>
    <dgm:cxn modelId="{0E305307-3639-4301-B514-AA4D0F2A90E2}" type="presOf" srcId="{6A7DECA2-D833-4CBB-AD85-5A0F7C64E9A4}" destId="{E3E41920-0CCA-471F-977A-A8D3A11C263E}" srcOrd="0" destOrd="0" presId="urn:microsoft.com/office/officeart/2005/8/layout/orgChart1"/>
    <dgm:cxn modelId="{C920994F-38A4-4B65-94A1-AF5E514D1B7F}" type="presOf" srcId="{AC5273A1-8156-4D61-B2AC-94B9771871EB}" destId="{25A7127F-3F4B-417A-B576-8F0A161DEC7D}" srcOrd="0" destOrd="0" presId="urn:microsoft.com/office/officeart/2005/8/layout/orgChart1"/>
    <dgm:cxn modelId="{22264A62-0B8A-4CCA-9D8B-B6442EA342C4}" type="presOf" srcId="{73947819-2101-4F0D-935D-C72A480B92B1}" destId="{7303E9D0-42C7-46D6-90C6-A75ECBEC0EC1}" srcOrd="0" destOrd="0" presId="urn:microsoft.com/office/officeart/2005/8/layout/orgChart1"/>
    <dgm:cxn modelId="{D1F9DC94-6D22-45B7-A300-C2FBF95077B4}" type="presOf" srcId="{D3E31F06-F9A3-4774-A3B5-D0F8D514750F}" destId="{C74FCF6B-AD0F-4F45-9C04-784834FF203A}" srcOrd="0" destOrd="0" presId="urn:microsoft.com/office/officeart/2005/8/layout/orgChart1"/>
    <dgm:cxn modelId="{AE9943C9-2F19-4FB1-9E00-85C370D85F79}" type="presOf" srcId="{1506ECE5-33D0-40E1-A310-4B5E3C65BA1C}" destId="{FC55B18B-C57F-43C4-92E3-63068DF55D52}" srcOrd="0" destOrd="0" presId="urn:microsoft.com/office/officeart/2005/8/layout/orgChart1"/>
    <dgm:cxn modelId="{2BB927EF-E303-467C-844F-62936ED3564A}" srcId="{73947819-2101-4F0D-935D-C72A480B92B1}" destId="{BD18F0DA-0E9E-4E9B-97F0-822992472B1D}" srcOrd="0" destOrd="0" parTransId="{11B0C786-18DD-497E-B388-F25FC1AF998E}" sibTransId="{595FF2C3-EECB-4926-9577-74EA17A9152F}"/>
    <dgm:cxn modelId="{E41B1F90-60E7-47FA-A7D5-602C7DC357DC}" srcId="{BD18F0DA-0E9E-4E9B-97F0-822992472B1D}" destId="{1A68E9C9-D86E-4BC7-BC8C-C5B978392342}" srcOrd="2" destOrd="0" parTransId="{6A7DECA2-D833-4CBB-AD85-5A0F7C64E9A4}" sibTransId="{4F7A7253-5853-441D-814C-E337AC8F448A}"/>
    <dgm:cxn modelId="{6345DC42-9B59-40C4-B090-4A676948D5A9}" type="presParOf" srcId="{7303E9D0-42C7-46D6-90C6-A75ECBEC0EC1}" destId="{332A87CE-6094-4BCC-B7A2-6BA87326DA7C}" srcOrd="0" destOrd="0" presId="urn:microsoft.com/office/officeart/2005/8/layout/orgChart1"/>
    <dgm:cxn modelId="{3594566B-09C4-4A04-8267-C26A4C6C3DC2}" type="presParOf" srcId="{332A87CE-6094-4BCC-B7A2-6BA87326DA7C}" destId="{46D5DB07-D459-4BDF-BA08-C04A763C4C9D}" srcOrd="0" destOrd="0" presId="urn:microsoft.com/office/officeart/2005/8/layout/orgChart1"/>
    <dgm:cxn modelId="{BA447563-4C12-49AE-B64E-1672554D1853}" type="presParOf" srcId="{46D5DB07-D459-4BDF-BA08-C04A763C4C9D}" destId="{E98C3329-07E0-48F5-82C6-D43F39A151CC}" srcOrd="0" destOrd="0" presId="urn:microsoft.com/office/officeart/2005/8/layout/orgChart1"/>
    <dgm:cxn modelId="{F26849F3-211C-4A81-AF24-92842934B112}" type="presParOf" srcId="{46D5DB07-D459-4BDF-BA08-C04A763C4C9D}" destId="{280A9F76-BC39-4F2E-8BCE-C874665F971E}" srcOrd="1" destOrd="0" presId="urn:microsoft.com/office/officeart/2005/8/layout/orgChart1"/>
    <dgm:cxn modelId="{1B1FFADC-F1FA-462E-A30B-878976C4108F}" type="presParOf" srcId="{332A87CE-6094-4BCC-B7A2-6BA87326DA7C}" destId="{26A10C86-563B-47F5-9A71-719873DA8B99}" srcOrd="1" destOrd="0" presId="urn:microsoft.com/office/officeart/2005/8/layout/orgChart1"/>
    <dgm:cxn modelId="{E3F13604-6059-4AD4-A9FE-2A03CD2407BD}" type="presParOf" srcId="{26A10C86-563B-47F5-9A71-719873DA8B99}" destId="{C74FCF6B-AD0F-4F45-9C04-784834FF203A}" srcOrd="0" destOrd="0" presId="urn:microsoft.com/office/officeart/2005/8/layout/orgChart1"/>
    <dgm:cxn modelId="{1AE3BE6C-73EF-46EA-ABC4-F9EA8E7DA383}" type="presParOf" srcId="{26A10C86-563B-47F5-9A71-719873DA8B99}" destId="{523F5054-35BF-44E1-AD2C-90ED8229FFDB}" srcOrd="1" destOrd="0" presId="urn:microsoft.com/office/officeart/2005/8/layout/orgChart1"/>
    <dgm:cxn modelId="{03829027-4BBD-4A33-BF23-9AEBBD9B29BC}" type="presParOf" srcId="{523F5054-35BF-44E1-AD2C-90ED8229FFDB}" destId="{63BB7037-2AAD-4576-9207-3390A6239F89}" srcOrd="0" destOrd="0" presId="urn:microsoft.com/office/officeart/2005/8/layout/orgChart1"/>
    <dgm:cxn modelId="{77377C47-02F5-405F-A4B3-5935F213C56F}" type="presParOf" srcId="{63BB7037-2AAD-4576-9207-3390A6239F89}" destId="{1B1B5AC6-9B6F-415A-A38F-6A6E72C64A3B}" srcOrd="0" destOrd="0" presId="urn:microsoft.com/office/officeart/2005/8/layout/orgChart1"/>
    <dgm:cxn modelId="{D9651536-1BBC-4AE0-BD17-B581FC52FA4D}" type="presParOf" srcId="{63BB7037-2AAD-4576-9207-3390A6239F89}" destId="{95BB0349-3758-4D4F-827B-7DD1B99CB1D8}" srcOrd="1" destOrd="0" presId="urn:microsoft.com/office/officeart/2005/8/layout/orgChart1"/>
    <dgm:cxn modelId="{7E81D215-8957-4440-8435-7CA943EF26DA}" type="presParOf" srcId="{523F5054-35BF-44E1-AD2C-90ED8229FFDB}" destId="{2B25AAC7-EDAB-443F-BC9C-3EE5A75F4BCA}" srcOrd="1" destOrd="0" presId="urn:microsoft.com/office/officeart/2005/8/layout/orgChart1"/>
    <dgm:cxn modelId="{B26EBB66-AD67-4D6A-86E5-D896BA5251DC}" type="presParOf" srcId="{523F5054-35BF-44E1-AD2C-90ED8229FFDB}" destId="{42FEE514-3961-450C-A96C-4FFBA7100ED6}" srcOrd="2" destOrd="0" presId="urn:microsoft.com/office/officeart/2005/8/layout/orgChart1"/>
    <dgm:cxn modelId="{97539EC2-F15F-4694-958C-E0767E6326FD}" type="presParOf" srcId="{26A10C86-563B-47F5-9A71-719873DA8B99}" destId="{521426FD-C361-4BA5-B868-27052679DF01}" srcOrd="2" destOrd="0" presId="urn:microsoft.com/office/officeart/2005/8/layout/orgChart1"/>
    <dgm:cxn modelId="{18D6061D-2A17-4969-9A10-19B4CF34DE52}" type="presParOf" srcId="{26A10C86-563B-47F5-9A71-719873DA8B99}" destId="{2A0486AC-8EBA-4AAB-9C6E-ACDA5BFA80CA}" srcOrd="3" destOrd="0" presId="urn:microsoft.com/office/officeart/2005/8/layout/orgChart1"/>
    <dgm:cxn modelId="{A04B78AE-E679-4873-B755-B998A153E114}" type="presParOf" srcId="{2A0486AC-8EBA-4AAB-9C6E-ACDA5BFA80CA}" destId="{88F53011-0816-4501-831C-F0EE9970818D}" srcOrd="0" destOrd="0" presId="urn:microsoft.com/office/officeart/2005/8/layout/orgChart1"/>
    <dgm:cxn modelId="{C89547FE-EBB5-44CC-BFE7-AF45E41064F0}" type="presParOf" srcId="{88F53011-0816-4501-831C-F0EE9970818D}" destId="{980DFA50-037D-471B-9B2A-0AF474456A54}" srcOrd="0" destOrd="0" presId="urn:microsoft.com/office/officeart/2005/8/layout/orgChart1"/>
    <dgm:cxn modelId="{84296BE1-F275-4DB6-A886-54D8EA788594}" type="presParOf" srcId="{88F53011-0816-4501-831C-F0EE9970818D}" destId="{2B1E7B33-74E4-4B32-9B17-66E23EBBF388}" srcOrd="1" destOrd="0" presId="urn:microsoft.com/office/officeart/2005/8/layout/orgChart1"/>
    <dgm:cxn modelId="{DE8FD2F4-B4B2-4E79-B532-4E4F9735F308}" type="presParOf" srcId="{2A0486AC-8EBA-4AAB-9C6E-ACDA5BFA80CA}" destId="{E30C5D55-E502-41CD-A354-D5F7DA71353C}" srcOrd="1" destOrd="0" presId="urn:microsoft.com/office/officeart/2005/8/layout/orgChart1"/>
    <dgm:cxn modelId="{BCF0773C-66B5-41B8-AD2A-A5BFD297E937}" type="presParOf" srcId="{2A0486AC-8EBA-4AAB-9C6E-ACDA5BFA80CA}" destId="{D0C3CFBB-2EFD-464E-A638-E2BD162B7F0F}" srcOrd="2" destOrd="0" presId="urn:microsoft.com/office/officeart/2005/8/layout/orgChart1"/>
    <dgm:cxn modelId="{5E277F7B-D9D2-4FFC-A765-8C427739EAD0}" type="presParOf" srcId="{26A10C86-563B-47F5-9A71-719873DA8B99}" destId="{B7E016C3-9615-4652-9532-DB2E6002D254}" srcOrd="4" destOrd="0" presId="urn:microsoft.com/office/officeart/2005/8/layout/orgChart1"/>
    <dgm:cxn modelId="{30171767-D5B4-453B-896C-31DF02CF7A25}" type="presParOf" srcId="{26A10C86-563B-47F5-9A71-719873DA8B99}" destId="{9F049184-8DF6-48E7-91A1-A6CE668AE3D6}" srcOrd="5" destOrd="0" presId="urn:microsoft.com/office/officeart/2005/8/layout/orgChart1"/>
    <dgm:cxn modelId="{4DB73BA1-0297-4C4D-B30F-A93DC508D1D6}" type="presParOf" srcId="{9F049184-8DF6-48E7-91A1-A6CE668AE3D6}" destId="{EA420EBA-1C9F-4A10-B1B7-3696AF2B7C1F}" srcOrd="0" destOrd="0" presId="urn:microsoft.com/office/officeart/2005/8/layout/orgChart1"/>
    <dgm:cxn modelId="{73AEA983-3875-4184-B02C-93270B663ADC}" type="presParOf" srcId="{EA420EBA-1C9F-4A10-B1B7-3696AF2B7C1F}" destId="{F433BAF6-E337-453B-87A2-B75321CA9501}" srcOrd="0" destOrd="0" presId="urn:microsoft.com/office/officeart/2005/8/layout/orgChart1"/>
    <dgm:cxn modelId="{3D7B04CE-923F-4F9A-B70A-612CF6063D91}" type="presParOf" srcId="{EA420EBA-1C9F-4A10-B1B7-3696AF2B7C1F}" destId="{6D104BDB-FD81-403D-833D-5BAC5BB28BD6}" srcOrd="1" destOrd="0" presId="urn:microsoft.com/office/officeart/2005/8/layout/orgChart1"/>
    <dgm:cxn modelId="{43AE763B-7C21-4DD2-B25E-9A0A2024BC26}" type="presParOf" srcId="{9F049184-8DF6-48E7-91A1-A6CE668AE3D6}" destId="{80384D30-356E-408E-AD0D-CE18F890A3E3}" srcOrd="1" destOrd="0" presId="urn:microsoft.com/office/officeart/2005/8/layout/orgChart1"/>
    <dgm:cxn modelId="{E1998016-20E8-4563-B7CC-6CAC5BA75DC0}" type="presParOf" srcId="{9F049184-8DF6-48E7-91A1-A6CE668AE3D6}" destId="{608D9E35-C684-4F23-A7EE-66BA89A357B4}" srcOrd="2" destOrd="0" presId="urn:microsoft.com/office/officeart/2005/8/layout/orgChart1"/>
    <dgm:cxn modelId="{2D7B4716-E332-42B9-A93A-6C8004D5620B}" type="presParOf" srcId="{26A10C86-563B-47F5-9A71-719873DA8B99}" destId="{EEE6BF8E-0D2E-4430-85CE-ABBAC5C354AD}" srcOrd="6" destOrd="0" presId="urn:microsoft.com/office/officeart/2005/8/layout/orgChart1"/>
    <dgm:cxn modelId="{B6AF1516-5625-4C51-B5E4-347DE1DDD9C7}" type="presParOf" srcId="{26A10C86-563B-47F5-9A71-719873DA8B99}" destId="{6F99D547-C733-450F-AADD-182C2B0966B1}" srcOrd="7" destOrd="0" presId="urn:microsoft.com/office/officeart/2005/8/layout/orgChart1"/>
    <dgm:cxn modelId="{89FBAA51-B2C9-4D2E-A8CE-5AD17D7F0CA5}" type="presParOf" srcId="{6F99D547-C733-450F-AADD-182C2B0966B1}" destId="{911173ED-6E5C-4537-9CED-80AC68668BDF}" srcOrd="0" destOrd="0" presId="urn:microsoft.com/office/officeart/2005/8/layout/orgChart1"/>
    <dgm:cxn modelId="{4DF173ED-79E5-42FA-A9E3-0A4D364C3339}" type="presParOf" srcId="{911173ED-6E5C-4537-9CED-80AC68668BDF}" destId="{6ADB6AA0-948A-4555-9408-C1DB154C518A}" srcOrd="0" destOrd="0" presId="urn:microsoft.com/office/officeart/2005/8/layout/orgChart1"/>
    <dgm:cxn modelId="{B40D41FE-A73D-46D9-A570-FCDA93A7714B}" type="presParOf" srcId="{911173ED-6E5C-4537-9CED-80AC68668BDF}" destId="{816AF6C6-6D23-43F6-A6A6-F82A04886E63}" srcOrd="1" destOrd="0" presId="urn:microsoft.com/office/officeart/2005/8/layout/orgChart1"/>
    <dgm:cxn modelId="{1EE433AB-FEF0-4BE8-83DF-7993B6CB8F2C}" type="presParOf" srcId="{6F99D547-C733-450F-AADD-182C2B0966B1}" destId="{5BF25A08-DBC2-4AF2-8AAE-BE854688D214}" srcOrd="1" destOrd="0" presId="urn:microsoft.com/office/officeart/2005/8/layout/orgChart1"/>
    <dgm:cxn modelId="{0251A8D0-D75F-425F-82CB-E6D77329D06E}" type="presParOf" srcId="{6F99D547-C733-450F-AADD-182C2B0966B1}" destId="{D5D4AAF5-E53C-45A9-B37D-EEADC5278909}" srcOrd="2" destOrd="0" presId="urn:microsoft.com/office/officeart/2005/8/layout/orgChart1"/>
    <dgm:cxn modelId="{B65E909C-983E-4F8E-86AB-1E6DAD967CC6}" type="presParOf" srcId="{26A10C86-563B-47F5-9A71-719873DA8B99}" destId="{8C33C0AE-D36A-4124-9261-EAC077436123}" srcOrd="8" destOrd="0" presId="urn:microsoft.com/office/officeart/2005/8/layout/orgChart1"/>
    <dgm:cxn modelId="{947ED779-4C11-4271-8AA0-7C8163EDC3C5}" type="presParOf" srcId="{26A10C86-563B-47F5-9A71-719873DA8B99}" destId="{70E1CE21-E257-48AA-A3F5-4687C46C21A2}" srcOrd="9" destOrd="0" presId="urn:microsoft.com/office/officeart/2005/8/layout/orgChart1"/>
    <dgm:cxn modelId="{04116C8E-4FD2-45DA-B93A-768C2D0043B5}" type="presParOf" srcId="{70E1CE21-E257-48AA-A3F5-4687C46C21A2}" destId="{BFA13A7A-5F19-4598-A378-C3CD2E618EA8}" srcOrd="0" destOrd="0" presId="urn:microsoft.com/office/officeart/2005/8/layout/orgChart1"/>
    <dgm:cxn modelId="{FEFE1115-4B6A-4535-9DE1-E60B4108BBCD}" type="presParOf" srcId="{BFA13A7A-5F19-4598-A378-C3CD2E618EA8}" destId="{53FA1EE0-E9FC-4BA7-814C-DB9F73B8285C}" srcOrd="0" destOrd="0" presId="urn:microsoft.com/office/officeart/2005/8/layout/orgChart1"/>
    <dgm:cxn modelId="{6C636F5C-B562-40C9-A46A-8127FE0DDE38}" type="presParOf" srcId="{BFA13A7A-5F19-4598-A378-C3CD2E618EA8}" destId="{E1FE7DAC-C865-498C-B499-CC219AF6E108}" srcOrd="1" destOrd="0" presId="urn:microsoft.com/office/officeart/2005/8/layout/orgChart1"/>
    <dgm:cxn modelId="{E11D81D4-79D6-4A44-8629-75ACA3889311}" type="presParOf" srcId="{70E1CE21-E257-48AA-A3F5-4687C46C21A2}" destId="{2AF20486-28E4-4C21-B010-69C337717952}" srcOrd="1" destOrd="0" presId="urn:microsoft.com/office/officeart/2005/8/layout/orgChart1"/>
    <dgm:cxn modelId="{45AC74A4-53EC-4DBC-B4A5-FEE474F7AA55}" type="presParOf" srcId="{70E1CE21-E257-48AA-A3F5-4687C46C21A2}" destId="{30B5D707-1DFF-4767-B12C-7674DE547AE9}" srcOrd="2" destOrd="0" presId="urn:microsoft.com/office/officeart/2005/8/layout/orgChart1"/>
    <dgm:cxn modelId="{F8941422-0BDD-4034-A26D-220E45344FBF}" type="presParOf" srcId="{332A87CE-6094-4BCC-B7A2-6BA87326DA7C}" destId="{985A3A45-47DD-4619-85F4-9DFBFD9FFEF3}" srcOrd="2" destOrd="0" presId="urn:microsoft.com/office/officeart/2005/8/layout/orgChart1"/>
    <dgm:cxn modelId="{DFA9DB74-E2C9-489B-BFF3-F0C9A831A686}" type="presParOf" srcId="{985A3A45-47DD-4619-85F4-9DFBFD9FFEF3}" destId="{63EF9878-ADD4-436A-ADBE-2DFE398ECD69}" srcOrd="0" destOrd="0" presId="urn:microsoft.com/office/officeart/2005/8/layout/orgChart1"/>
    <dgm:cxn modelId="{E34CD9BA-194C-474F-877C-DEAE64D2316F}" type="presParOf" srcId="{985A3A45-47DD-4619-85F4-9DFBFD9FFEF3}" destId="{F1923573-BD16-41D3-B006-F03E33BDEFF0}" srcOrd="1" destOrd="0" presId="urn:microsoft.com/office/officeart/2005/8/layout/orgChart1"/>
    <dgm:cxn modelId="{E8FE2074-7955-4528-AC09-F357EB4E3C24}" type="presParOf" srcId="{F1923573-BD16-41D3-B006-F03E33BDEFF0}" destId="{A5EB4D98-5044-4101-8894-882A82498FD2}" srcOrd="0" destOrd="0" presId="urn:microsoft.com/office/officeart/2005/8/layout/orgChart1"/>
    <dgm:cxn modelId="{5DB1C123-762B-4A2B-B051-C534236A26B1}" type="presParOf" srcId="{A5EB4D98-5044-4101-8894-882A82498FD2}" destId="{FC55B18B-C57F-43C4-92E3-63068DF55D52}" srcOrd="0" destOrd="0" presId="urn:microsoft.com/office/officeart/2005/8/layout/orgChart1"/>
    <dgm:cxn modelId="{670B831C-882B-4FD7-994A-901BE0AD2363}" type="presParOf" srcId="{A5EB4D98-5044-4101-8894-882A82498FD2}" destId="{D26BD55A-62D6-4DAD-AFFD-BD90766D2542}" srcOrd="1" destOrd="0" presId="urn:microsoft.com/office/officeart/2005/8/layout/orgChart1"/>
    <dgm:cxn modelId="{F70FD04D-12BB-4EAF-ADC4-7A4B48FFC5EA}" type="presParOf" srcId="{F1923573-BD16-41D3-B006-F03E33BDEFF0}" destId="{86C24C32-7401-47A0-B37C-8464A4CA283B}" srcOrd="1" destOrd="0" presId="urn:microsoft.com/office/officeart/2005/8/layout/orgChart1"/>
    <dgm:cxn modelId="{14D653AA-2BCB-4605-A2B1-D3610B3ACDE8}" type="presParOf" srcId="{F1923573-BD16-41D3-B006-F03E33BDEFF0}" destId="{FAE18FCB-6734-4CF2-8F1D-280A106C6704}" srcOrd="2" destOrd="0" presId="urn:microsoft.com/office/officeart/2005/8/layout/orgChart1"/>
    <dgm:cxn modelId="{C8BB7FD2-6F6F-4466-981D-1266218DCCC5}" type="presParOf" srcId="{985A3A45-47DD-4619-85F4-9DFBFD9FFEF3}" destId="{2696DB95-2330-4900-9815-922DC1050F26}" srcOrd="2" destOrd="0" presId="urn:microsoft.com/office/officeart/2005/8/layout/orgChart1"/>
    <dgm:cxn modelId="{F1D4782F-A117-44F1-A117-5760F141B04B}" type="presParOf" srcId="{985A3A45-47DD-4619-85F4-9DFBFD9FFEF3}" destId="{A783F643-2928-4BA5-94E6-9496E1BFB8B6}" srcOrd="3" destOrd="0" presId="urn:microsoft.com/office/officeart/2005/8/layout/orgChart1"/>
    <dgm:cxn modelId="{0AFDFBAD-5470-4EAD-810C-E34FA5F28AE7}" type="presParOf" srcId="{A783F643-2928-4BA5-94E6-9496E1BFB8B6}" destId="{B29D3174-CC68-4403-9ECB-7738D251D08D}" srcOrd="0" destOrd="0" presId="urn:microsoft.com/office/officeart/2005/8/layout/orgChart1"/>
    <dgm:cxn modelId="{0465B165-2417-4F15-BF62-3FD680932E50}" type="presParOf" srcId="{B29D3174-CC68-4403-9ECB-7738D251D08D}" destId="{EC964456-C3CC-4749-BBB7-CD200FD63465}" srcOrd="0" destOrd="0" presId="urn:microsoft.com/office/officeart/2005/8/layout/orgChart1"/>
    <dgm:cxn modelId="{845DCB45-5557-4DB5-800A-F32D530BCA7A}" type="presParOf" srcId="{B29D3174-CC68-4403-9ECB-7738D251D08D}" destId="{0F81DAE8-214F-4348-81A5-D29063B53286}" srcOrd="1" destOrd="0" presId="urn:microsoft.com/office/officeart/2005/8/layout/orgChart1"/>
    <dgm:cxn modelId="{6745A6B2-7874-4587-9200-A4E2437FA0F3}" type="presParOf" srcId="{A783F643-2928-4BA5-94E6-9496E1BFB8B6}" destId="{CC0CB5E8-4F31-407E-A28C-BE1CE7CFB778}" srcOrd="1" destOrd="0" presId="urn:microsoft.com/office/officeart/2005/8/layout/orgChart1"/>
    <dgm:cxn modelId="{26F71094-C6E7-4333-977B-A0CF7A3843A0}" type="presParOf" srcId="{A783F643-2928-4BA5-94E6-9496E1BFB8B6}" destId="{67A07BC0-B1BC-4636-A757-C9682EE8005A}" srcOrd="2" destOrd="0" presId="urn:microsoft.com/office/officeart/2005/8/layout/orgChart1"/>
    <dgm:cxn modelId="{46446280-2EDC-4C06-A000-52F955F67B27}" type="presParOf" srcId="{985A3A45-47DD-4619-85F4-9DFBFD9FFEF3}" destId="{E3E41920-0CCA-471F-977A-A8D3A11C263E}" srcOrd="4" destOrd="0" presId="urn:microsoft.com/office/officeart/2005/8/layout/orgChart1"/>
    <dgm:cxn modelId="{0C7FF472-1CA9-4BE8-A0D6-D6FA544D874B}" type="presParOf" srcId="{985A3A45-47DD-4619-85F4-9DFBFD9FFEF3}" destId="{ADA9AFA2-EEE8-49ED-AF9B-19776552F2C6}" srcOrd="5" destOrd="0" presId="urn:microsoft.com/office/officeart/2005/8/layout/orgChart1"/>
    <dgm:cxn modelId="{79AF8C95-4757-4FD4-BBC7-424507794767}" type="presParOf" srcId="{ADA9AFA2-EEE8-49ED-AF9B-19776552F2C6}" destId="{851C372C-FB02-4B98-A6AB-37F67F5F40F3}" srcOrd="0" destOrd="0" presId="urn:microsoft.com/office/officeart/2005/8/layout/orgChart1"/>
    <dgm:cxn modelId="{A2652011-B71F-4228-8F90-0C7BB24CFC3A}" type="presParOf" srcId="{851C372C-FB02-4B98-A6AB-37F67F5F40F3}" destId="{C963D7FB-CAC4-47E9-97B3-E77814CB5CA4}" srcOrd="0" destOrd="0" presId="urn:microsoft.com/office/officeart/2005/8/layout/orgChart1"/>
    <dgm:cxn modelId="{33BAA142-FF08-4208-929D-3F67827AAD86}" type="presParOf" srcId="{851C372C-FB02-4B98-A6AB-37F67F5F40F3}" destId="{F1B13F8F-1713-4B51-A055-C4EF571E2905}" srcOrd="1" destOrd="0" presId="urn:microsoft.com/office/officeart/2005/8/layout/orgChart1"/>
    <dgm:cxn modelId="{EBED49FF-5C5E-4A8A-8A0A-C7F2726D8295}" type="presParOf" srcId="{ADA9AFA2-EEE8-49ED-AF9B-19776552F2C6}" destId="{8075E134-8F0F-440C-A508-47929A809C58}" srcOrd="1" destOrd="0" presId="urn:microsoft.com/office/officeart/2005/8/layout/orgChart1"/>
    <dgm:cxn modelId="{CBEE8C4E-D1C1-4029-84EF-2B6EBD69DA33}" type="presParOf" srcId="{ADA9AFA2-EEE8-49ED-AF9B-19776552F2C6}" destId="{F86CD5DB-666B-419D-B74E-32DC2AD68F01}" srcOrd="2" destOrd="0" presId="urn:microsoft.com/office/officeart/2005/8/layout/orgChart1"/>
    <dgm:cxn modelId="{EF35D8CE-D60C-4A50-989B-DD5F0B5BB531}" type="presParOf" srcId="{985A3A45-47DD-4619-85F4-9DFBFD9FFEF3}" destId="{2BCA7C4D-900D-4D48-A295-7BB108B0453C}" srcOrd="6" destOrd="0" presId="urn:microsoft.com/office/officeart/2005/8/layout/orgChart1"/>
    <dgm:cxn modelId="{C40DDE82-8652-4DC6-A328-1ABDC5131555}" type="presParOf" srcId="{985A3A45-47DD-4619-85F4-9DFBFD9FFEF3}" destId="{A6F3CD36-187D-44A5-81C5-483B434E11EE}" srcOrd="7" destOrd="0" presId="urn:microsoft.com/office/officeart/2005/8/layout/orgChart1"/>
    <dgm:cxn modelId="{14FFD191-BCB2-4223-A0EA-87F69B72CC8D}" type="presParOf" srcId="{A6F3CD36-187D-44A5-81C5-483B434E11EE}" destId="{8CA67354-2EFE-4604-B303-0CA9CE97A431}" srcOrd="0" destOrd="0" presId="urn:microsoft.com/office/officeart/2005/8/layout/orgChart1"/>
    <dgm:cxn modelId="{25CB2C10-E1C8-4CB5-AD45-9F70AA680C67}" type="presParOf" srcId="{8CA67354-2EFE-4604-B303-0CA9CE97A431}" destId="{5041F829-4772-431A-94A5-7B4EEE17877C}" srcOrd="0" destOrd="0" presId="urn:microsoft.com/office/officeart/2005/8/layout/orgChart1"/>
    <dgm:cxn modelId="{DEB15C72-E01C-4DF6-ABA0-9F38BD3FC505}" type="presParOf" srcId="{8CA67354-2EFE-4604-B303-0CA9CE97A431}" destId="{479148E7-D33B-48BB-BCAC-1BE60C76E349}" srcOrd="1" destOrd="0" presId="urn:microsoft.com/office/officeart/2005/8/layout/orgChart1"/>
    <dgm:cxn modelId="{9A45600B-BA50-44C8-9229-46726CCBF83E}" type="presParOf" srcId="{A6F3CD36-187D-44A5-81C5-483B434E11EE}" destId="{8A64855B-B44E-42DB-B42C-D319CE2E42CE}" srcOrd="1" destOrd="0" presId="urn:microsoft.com/office/officeart/2005/8/layout/orgChart1"/>
    <dgm:cxn modelId="{C93F9DD8-4656-43CB-942A-67912CF735FF}" type="presParOf" srcId="{A6F3CD36-187D-44A5-81C5-483B434E11EE}" destId="{6165279B-E424-4CC3-BF92-3C7BA052F479}" srcOrd="2" destOrd="0" presId="urn:microsoft.com/office/officeart/2005/8/layout/orgChart1"/>
    <dgm:cxn modelId="{C6797753-0DEB-4C94-A8CC-6BAA3AAE7A52}" type="presParOf" srcId="{985A3A45-47DD-4619-85F4-9DFBFD9FFEF3}" destId="{54B36B09-FDF9-40B8-A844-5E654636DA22}" srcOrd="8" destOrd="0" presId="urn:microsoft.com/office/officeart/2005/8/layout/orgChart1"/>
    <dgm:cxn modelId="{FBD00174-8AAB-4C3B-9395-5BF9594DD2A9}" type="presParOf" srcId="{985A3A45-47DD-4619-85F4-9DFBFD9FFEF3}" destId="{A5DB543E-9B37-4600-9BCB-A2CE2F7FE96B}" srcOrd="9" destOrd="0" presId="urn:microsoft.com/office/officeart/2005/8/layout/orgChart1"/>
    <dgm:cxn modelId="{8DE6369C-755D-4FF1-B339-B8F553DDB836}" type="presParOf" srcId="{A5DB543E-9B37-4600-9BCB-A2CE2F7FE96B}" destId="{22B887BA-CB89-48D4-8F91-4C984DBEB2E3}" srcOrd="0" destOrd="0" presId="urn:microsoft.com/office/officeart/2005/8/layout/orgChart1"/>
    <dgm:cxn modelId="{E6D456DE-E3B8-4921-B935-91353EF1E298}" type="presParOf" srcId="{22B887BA-CB89-48D4-8F91-4C984DBEB2E3}" destId="{F8049F3E-7BE2-4EE0-B766-D761FE271732}" srcOrd="0" destOrd="0" presId="urn:microsoft.com/office/officeart/2005/8/layout/orgChart1"/>
    <dgm:cxn modelId="{19B5044D-BF39-4BDA-86EF-39FFB34CC1CA}" type="presParOf" srcId="{22B887BA-CB89-48D4-8F91-4C984DBEB2E3}" destId="{16899666-C483-48E5-AF28-BF5C287B4D38}" srcOrd="1" destOrd="0" presId="urn:microsoft.com/office/officeart/2005/8/layout/orgChart1"/>
    <dgm:cxn modelId="{6F791792-9109-4326-97D1-F172AE4816CB}" type="presParOf" srcId="{A5DB543E-9B37-4600-9BCB-A2CE2F7FE96B}" destId="{AE2966BA-B36B-4922-A4BC-AC6CAECF48D4}" srcOrd="1" destOrd="0" presId="urn:microsoft.com/office/officeart/2005/8/layout/orgChart1"/>
    <dgm:cxn modelId="{D8D2668E-9B0B-4990-AB37-CA4C5F94A842}" type="presParOf" srcId="{A5DB543E-9B37-4600-9BCB-A2CE2F7FE96B}" destId="{3EAE3A28-F375-45D7-ABAB-666A86421638}" srcOrd="2" destOrd="0" presId="urn:microsoft.com/office/officeart/2005/8/layout/orgChart1"/>
    <dgm:cxn modelId="{974CD616-8EED-4E4C-B40B-F6E32626762E}" type="presParOf" srcId="{985A3A45-47DD-4619-85F4-9DFBFD9FFEF3}" destId="{FEC4FB59-3A4C-48EE-B8F2-5C34747575DF}" srcOrd="10" destOrd="0" presId="urn:microsoft.com/office/officeart/2005/8/layout/orgChart1"/>
    <dgm:cxn modelId="{390258DE-809C-4F88-980F-B9B17CA39DC5}" type="presParOf" srcId="{985A3A45-47DD-4619-85F4-9DFBFD9FFEF3}" destId="{62153C32-7694-44C9-9616-CCA54F6A2A89}" srcOrd="11" destOrd="0" presId="urn:microsoft.com/office/officeart/2005/8/layout/orgChart1"/>
    <dgm:cxn modelId="{68007445-7961-4EB6-B319-E78AB96CD4A5}" type="presParOf" srcId="{62153C32-7694-44C9-9616-CCA54F6A2A89}" destId="{712056EB-3168-49FA-B328-42EAE5D42948}" srcOrd="0" destOrd="0" presId="urn:microsoft.com/office/officeart/2005/8/layout/orgChart1"/>
    <dgm:cxn modelId="{227F9A45-DE86-4186-83ED-29C6E1194FBB}" type="presParOf" srcId="{712056EB-3168-49FA-B328-42EAE5D42948}" destId="{25A7127F-3F4B-417A-B576-8F0A161DEC7D}" srcOrd="0" destOrd="0" presId="urn:microsoft.com/office/officeart/2005/8/layout/orgChart1"/>
    <dgm:cxn modelId="{156919A4-83F3-4178-9C7D-8FACB890A0C5}" type="presParOf" srcId="{712056EB-3168-49FA-B328-42EAE5D42948}" destId="{FF00A16C-AB5B-4ED2-B037-93A72E62FD6B}" srcOrd="1" destOrd="0" presId="urn:microsoft.com/office/officeart/2005/8/layout/orgChart1"/>
    <dgm:cxn modelId="{88BAD0C4-6896-495A-A41B-2836D50E9054}" type="presParOf" srcId="{62153C32-7694-44C9-9616-CCA54F6A2A89}" destId="{D321FB5F-ECE0-419A-8C6F-810E2601DC50}" srcOrd="1" destOrd="0" presId="urn:microsoft.com/office/officeart/2005/8/layout/orgChart1"/>
    <dgm:cxn modelId="{D88D298F-A5C7-4E19-8D2B-B589A4A942BA}" type="presParOf" srcId="{62153C32-7694-44C9-9616-CCA54F6A2A89}" destId="{85939FFA-E845-4F18-8B16-7B503F0119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8EC22A-531F-4336-AD4D-F7EEF9D2F0E5}"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CL"/>
        </a:p>
      </dgm:t>
    </dgm:pt>
    <dgm:pt modelId="{A81D60E4-C1E7-477F-ABCD-D2D629F46640}">
      <dgm:prSet phldrT="[Texto]" custT="1"/>
      <dgm:spPr>
        <a:solidFill>
          <a:schemeClr val="bg1"/>
        </a:solidFill>
      </dgm:spPr>
      <dgm:t>
        <a:bodyPr/>
        <a:lstStyle/>
        <a:p>
          <a:r>
            <a:rPr lang="es-ES_tradnl" sz="1600" b="1" dirty="0" smtClean="0">
              <a:solidFill>
                <a:schemeClr val="tx1"/>
              </a:solidFill>
              <a:latin typeface="+mn-lt"/>
              <a:cs typeface="Arial" panose="020B0604020202020204" pitchFamily="34" charset="0"/>
            </a:rPr>
            <a:t>Estructura Interna y Función Directiva</a:t>
          </a:r>
          <a:endParaRPr lang="es-CL" sz="1600" b="1" dirty="0">
            <a:solidFill>
              <a:schemeClr val="tx1"/>
            </a:solidFill>
            <a:latin typeface="+mn-lt"/>
            <a:cs typeface="Arial" panose="020B0604020202020204" pitchFamily="34" charset="0"/>
          </a:endParaRPr>
        </a:p>
      </dgm:t>
    </dgm:pt>
    <dgm:pt modelId="{FE2FE11D-D20F-4001-932C-7B6766DCEB78}" type="par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D45FB81A-5CCC-4DFA-BF46-DFB754AE24EA}" type="sib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1C7C222A-4D3D-42FC-982E-C9638D597CAE}">
      <dgm:prSet custT="1"/>
      <dgm:spPr>
        <a:solidFill>
          <a:srgbClr val="C00000"/>
        </a:solidFill>
      </dgm:spPr>
      <dgm:t>
        <a:bodyPr/>
        <a:lstStyle/>
        <a:p>
          <a:r>
            <a:rPr lang="es-ES_tradnl" sz="1600" b="1" dirty="0" smtClean="0">
              <a:solidFill>
                <a:schemeClr val="bg1"/>
              </a:solidFill>
              <a:latin typeface="+mn-lt"/>
              <a:cs typeface="Arial" panose="020B0604020202020204" pitchFamily="34" charset="0"/>
            </a:rPr>
            <a:t>Especialización y Desarrollo de Competencias</a:t>
          </a:r>
          <a:endParaRPr lang="es-ES_tradnl" sz="1600" b="1" dirty="0">
            <a:solidFill>
              <a:schemeClr val="bg1"/>
            </a:solidFill>
            <a:latin typeface="+mn-lt"/>
            <a:cs typeface="Arial" panose="020B0604020202020204" pitchFamily="34" charset="0"/>
          </a:endParaRPr>
        </a:p>
      </dgm:t>
    </dgm:pt>
    <dgm:pt modelId="{9B53A3C7-9E97-42ED-B5DE-5420D53DED46}" type="par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836CBA18-47DE-40E5-B53B-B8E66D0FCAC1}" type="sib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978833A8-8296-4919-B433-A691EFD2CF38}">
      <dgm:prSet custT="1"/>
      <dgm:spPr/>
      <dgm:t>
        <a:bodyPr/>
        <a:lstStyle/>
        <a:p>
          <a:r>
            <a:rPr lang="es-ES_tradnl" sz="1600" b="1" dirty="0" smtClean="0">
              <a:latin typeface="+mn-lt"/>
              <a:cs typeface="Arial" panose="020B0604020202020204" pitchFamily="34" charset="0"/>
            </a:rPr>
            <a:t>Carrera Funcionaria</a:t>
          </a:r>
          <a:endParaRPr lang="es-ES_tradnl" sz="1600" b="1" dirty="0">
            <a:latin typeface="+mn-lt"/>
            <a:cs typeface="Arial" panose="020B0604020202020204" pitchFamily="34" charset="0"/>
          </a:endParaRPr>
        </a:p>
      </dgm:t>
    </dgm:pt>
    <dgm:pt modelId="{06CFAFFD-8A2D-4B5E-89C6-23FAC684BC6A}" type="par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DCCAC8A3-1792-4D8C-8296-14694B06F470}" type="sib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A5FBEA0A-AEC4-42A4-A596-CE7D4DAE6B2C}">
      <dgm:prSet custT="1"/>
      <dgm:spPr/>
      <dgm:t>
        <a:bodyPr/>
        <a:lstStyle/>
        <a:p>
          <a:r>
            <a:rPr lang="es-ES_tradnl" sz="1600" b="1" dirty="0" smtClean="0">
              <a:latin typeface="+mn-lt"/>
              <a:cs typeface="Arial" panose="020B0604020202020204" pitchFamily="34" charset="0"/>
            </a:rPr>
            <a:t>Remuneraciones e Incentivos</a:t>
          </a:r>
          <a:endParaRPr lang="es-CL" sz="1600" b="1" dirty="0">
            <a:latin typeface="+mn-lt"/>
            <a:cs typeface="Arial" panose="020B0604020202020204" pitchFamily="34" charset="0"/>
          </a:endParaRPr>
        </a:p>
      </dgm:t>
    </dgm:pt>
    <dgm:pt modelId="{70FEFF47-30F7-4D4B-9456-FFB9F34B4F38}" type="par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F3FEF7DF-E0BE-44FF-A8AB-6EB47BFCE99D}" type="sib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A7C35370-29B7-48FE-8B7F-3299F2A4E4A9}" type="pres">
      <dgm:prSet presAssocID="{3D8EC22A-531F-4336-AD4D-F7EEF9D2F0E5}" presName="Name0" presStyleCnt="0">
        <dgm:presLayoutVars>
          <dgm:chMax val="7"/>
          <dgm:chPref val="7"/>
          <dgm:dir/>
        </dgm:presLayoutVars>
      </dgm:prSet>
      <dgm:spPr/>
      <dgm:t>
        <a:bodyPr/>
        <a:lstStyle/>
        <a:p>
          <a:endParaRPr lang="es-CL"/>
        </a:p>
      </dgm:t>
    </dgm:pt>
    <dgm:pt modelId="{91607370-F669-4563-9F93-06A1F4AAE27F}" type="pres">
      <dgm:prSet presAssocID="{3D8EC22A-531F-4336-AD4D-F7EEF9D2F0E5}" presName="Name1" presStyleCnt="0"/>
      <dgm:spPr/>
    </dgm:pt>
    <dgm:pt modelId="{08C4D231-FB83-4ACF-9999-333767B6407B}" type="pres">
      <dgm:prSet presAssocID="{3D8EC22A-531F-4336-AD4D-F7EEF9D2F0E5}" presName="cycle" presStyleCnt="0"/>
      <dgm:spPr/>
    </dgm:pt>
    <dgm:pt modelId="{7C12BAA5-720D-4AF4-9FB4-35FA44999600}" type="pres">
      <dgm:prSet presAssocID="{3D8EC22A-531F-4336-AD4D-F7EEF9D2F0E5}" presName="srcNode" presStyleLbl="node1" presStyleIdx="0" presStyleCnt="4"/>
      <dgm:spPr/>
    </dgm:pt>
    <dgm:pt modelId="{EB4E88EE-9406-4963-9040-795771FD0D65}" type="pres">
      <dgm:prSet presAssocID="{3D8EC22A-531F-4336-AD4D-F7EEF9D2F0E5}" presName="conn" presStyleLbl="parChTrans1D2" presStyleIdx="0" presStyleCnt="1"/>
      <dgm:spPr/>
      <dgm:t>
        <a:bodyPr/>
        <a:lstStyle/>
        <a:p>
          <a:endParaRPr lang="es-CL"/>
        </a:p>
      </dgm:t>
    </dgm:pt>
    <dgm:pt modelId="{AEE21277-E08F-429F-96C1-9158A5C9D091}" type="pres">
      <dgm:prSet presAssocID="{3D8EC22A-531F-4336-AD4D-F7EEF9D2F0E5}" presName="extraNode" presStyleLbl="node1" presStyleIdx="0" presStyleCnt="4"/>
      <dgm:spPr/>
    </dgm:pt>
    <dgm:pt modelId="{67E01EE4-FD7C-489A-8C92-1D63E296F13A}" type="pres">
      <dgm:prSet presAssocID="{3D8EC22A-531F-4336-AD4D-F7EEF9D2F0E5}" presName="dstNode" presStyleLbl="node1" presStyleIdx="0" presStyleCnt="4"/>
      <dgm:spPr/>
    </dgm:pt>
    <dgm:pt modelId="{5B613D39-7B39-4D27-B288-786F1156F5D7}" type="pres">
      <dgm:prSet presAssocID="{A81D60E4-C1E7-477F-ABCD-D2D629F46640}" presName="text_1" presStyleLbl="node1" presStyleIdx="0" presStyleCnt="4">
        <dgm:presLayoutVars>
          <dgm:bulletEnabled val="1"/>
        </dgm:presLayoutVars>
      </dgm:prSet>
      <dgm:spPr/>
      <dgm:t>
        <a:bodyPr/>
        <a:lstStyle/>
        <a:p>
          <a:endParaRPr lang="es-CL"/>
        </a:p>
      </dgm:t>
    </dgm:pt>
    <dgm:pt modelId="{C0B02DD3-B4A0-47A8-AD38-A31173C032B9}" type="pres">
      <dgm:prSet presAssocID="{A81D60E4-C1E7-477F-ABCD-D2D629F46640}" presName="accent_1" presStyleCnt="0"/>
      <dgm:spPr/>
    </dgm:pt>
    <dgm:pt modelId="{A55491CA-99C9-48E7-B458-6A9A2FCBC5E9}" type="pres">
      <dgm:prSet presAssocID="{A81D60E4-C1E7-477F-ABCD-D2D629F46640}" presName="accentRepeatNode" presStyleLbl="solidFgAcc1" presStyleIdx="0" presStyleCnt="4"/>
      <dgm:spPr/>
    </dgm:pt>
    <dgm:pt modelId="{60BE132E-559F-48A0-8A93-31C0E4895230}" type="pres">
      <dgm:prSet presAssocID="{1C7C222A-4D3D-42FC-982E-C9638D597CAE}" presName="text_2" presStyleLbl="node1" presStyleIdx="1" presStyleCnt="4">
        <dgm:presLayoutVars>
          <dgm:bulletEnabled val="1"/>
        </dgm:presLayoutVars>
      </dgm:prSet>
      <dgm:spPr/>
      <dgm:t>
        <a:bodyPr/>
        <a:lstStyle/>
        <a:p>
          <a:endParaRPr lang="es-CL"/>
        </a:p>
      </dgm:t>
    </dgm:pt>
    <dgm:pt modelId="{5C815308-BFFD-42DF-988F-ED3ED76861CE}" type="pres">
      <dgm:prSet presAssocID="{1C7C222A-4D3D-42FC-982E-C9638D597CAE}" presName="accent_2" presStyleCnt="0"/>
      <dgm:spPr/>
    </dgm:pt>
    <dgm:pt modelId="{128D2C2D-D5A5-4653-A45F-8FECC2E7D580}" type="pres">
      <dgm:prSet presAssocID="{1C7C222A-4D3D-42FC-982E-C9638D597CAE}" presName="accentRepeatNode" presStyleLbl="solidFgAcc1" presStyleIdx="1" presStyleCnt="4"/>
      <dgm:spPr/>
    </dgm:pt>
    <dgm:pt modelId="{878CB059-8A9B-4F2D-A06B-80F69F9D8F5D}" type="pres">
      <dgm:prSet presAssocID="{978833A8-8296-4919-B433-A691EFD2CF38}" presName="text_3" presStyleLbl="node1" presStyleIdx="2" presStyleCnt="4">
        <dgm:presLayoutVars>
          <dgm:bulletEnabled val="1"/>
        </dgm:presLayoutVars>
      </dgm:prSet>
      <dgm:spPr/>
      <dgm:t>
        <a:bodyPr/>
        <a:lstStyle/>
        <a:p>
          <a:endParaRPr lang="es-CL"/>
        </a:p>
      </dgm:t>
    </dgm:pt>
    <dgm:pt modelId="{4BA2BAED-3A0C-45A9-BABD-1CE843E6691D}" type="pres">
      <dgm:prSet presAssocID="{978833A8-8296-4919-B433-A691EFD2CF38}" presName="accent_3" presStyleCnt="0"/>
      <dgm:spPr/>
    </dgm:pt>
    <dgm:pt modelId="{4E7AFE78-DD93-4BCB-BFFC-77E5F19A33F6}" type="pres">
      <dgm:prSet presAssocID="{978833A8-8296-4919-B433-A691EFD2CF38}" presName="accentRepeatNode" presStyleLbl="solidFgAcc1" presStyleIdx="2" presStyleCnt="4"/>
      <dgm:spPr/>
    </dgm:pt>
    <dgm:pt modelId="{14F26C8C-B2C5-4791-B8E1-A72AACDB1407}" type="pres">
      <dgm:prSet presAssocID="{A5FBEA0A-AEC4-42A4-A596-CE7D4DAE6B2C}" presName="text_4" presStyleLbl="node1" presStyleIdx="3" presStyleCnt="4">
        <dgm:presLayoutVars>
          <dgm:bulletEnabled val="1"/>
        </dgm:presLayoutVars>
      </dgm:prSet>
      <dgm:spPr/>
      <dgm:t>
        <a:bodyPr/>
        <a:lstStyle/>
        <a:p>
          <a:endParaRPr lang="es-CL"/>
        </a:p>
      </dgm:t>
    </dgm:pt>
    <dgm:pt modelId="{C3255D26-C914-41C6-8514-5C51111F0442}" type="pres">
      <dgm:prSet presAssocID="{A5FBEA0A-AEC4-42A4-A596-CE7D4DAE6B2C}" presName="accent_4" presStyleCnt="0"/>
      <dgm:spPr/>
    </dgm:pt>
    <dgm:pt modelId="{86996A11-9DE1-48FD-9FB0-9AA8786CEA24}" type="pres">
      <dgm:prSet presAssocID="{A5FBEA0A-AEC4-42A4-A596-CE7D4DAE6B2C}" presName="accentRepeatNode" presStyleLbl="solidFgAcc1" presStyleIdx="3" presStyleCnt="4"/>
      <dgm:spPr/>
    </dgm:pt>
  </dgm:ptLst>
  <dgm:cxnLst>
    <dgm:cxn modelId="{B43C0719-FDC3-458E-9FEF-D5AB8284638B}" type="presOf" srcId="{978833A8-8296-4919-B433-A691EFD2CF38}" destId="{878CB059-8A9B-4F2D-A06B-80F69F9D8F5D}" srcOrd="0" destOrd="0" presId="urn:microsoft.com/office/officeart/2008/layout/VerticalCurvedList"/>
    <dgm:cxn modelId="{42509F1A-72C8-4AA9-85BD-1F5D9984B59A}" type="presOf" srcId="{D45FB81A-5CCC-4DFA-BF46-DFB754AE24EA}" destId="{EB4E88EE-9406-4963-9040-795771FD0D65}" srcOrd="0" destOrd="0" presId="urn:microsoft.com/office/officeart/2008/layout/VerticalCurvedList"/>
    <dgm:cxn modelId="{A96BF6BB-A04C-45D0-9EB1-2ABE7D6CDA11}" srcId="{3D8EC22A-531F-4336-AD4D-F7EEF9D2F0E5}" destId="{1C7C222A-4D3D-42FC-982E-C9638D597CAE}" srcOrd="1" destOrd="0" parTransId="{9B53A3C7-9E97-42ED-B5DE-5420D53DED46}" sibTransId="{836CBA18-47DE-40E5-B53B-B8E66D0FCAC1}"/>
    <dgm:cxn modelId="{6A27508D-CD56-48F6-8C23-14A2DD253142}" type="presOf" srcId="{1C7C222A-4D3D-42FC-982E-C9638D597CAE}" destId="{60BE132E-559F-48A0-8A93-31C0E4895230}" srcOrd="0" destOrd="0" presId="urn:microsoft.com/office/officeart/2008/layout/VerticalCurvedList"/>
    <dgm:cxn modelId="{83B587E5-32FE-4CBC-96E5-C03CC511D84D}" type="presOf" srcId="{A81D60E4-C1E7-477F-ABCD-D2D629F46640}" destId="{5B613D39-7B39-4D27-B288-786F1156F5D7}" srcOrd="0" destOrd="0" presId="urn:microsoft.com/office/officeart/2008/layout/VerticalCurvedList"/>
    <dgm:cxn modelId="{9CCAE267-A19B-45B9-9E62-C0D62A3ADF19}" type="presOf" srcId="{3D8EC22A-531F-4336-AD4D-F7EEF9D2F0E5}" destId="{A7C35370-29B7-48FE-8B7F-3299F2A4E4A9}" srcOrd="0" destOrd="0" presId="urn:microsoft.com/office/officeart/2008/layout/VerticalCurvedList"/>
    <dgm:cxn modelId="{08296251-0200-4838-AC8D-CDF2FC7C0765}" srcId="{3D8EC22A-531F-4336-AD4D-F7EEF9D2F0E5}" destId="{A81D60E4-C1E7-477F-ABCD-D2D629F46640}" srcOrd="0" destOrd="0" parTransId="{FE2FE11D-D20F-4001-932C-7B6766DCEB78}" sibTransId="{D45FB81A-5CCC-4DFA-BF46-DFB754AE24EA}"/>
    <dgm:cxn modelId="{7E3F2F95-16D2-4F04-9631-C9DEC82DCD7C}" type="presOf" srcId="{A5FBEA0A-AEC4-42A4-A596-CE7D4DAE6B2C}" destId="{14F26C8C-B2C5-4791-B8E1-A72AACDB1407}" srcOrd="0" destOrd="0" presId="urn:microsoft.com/office/officeart/2008/layout/VerticalCurvedList"/>
    <dgm:cxn modelId="{B6F6BC16-0BC4-48A3-A229-CACB7BC7E221}" srcId="{3D8EC22A-531F-4336-AD4D-F7EEF9D2F0E5}" destId="{A5FBEA0A-AEC4-42A4-A596-CE7D4DAE6B2C}" srcOrd="3" destOrd="0" parTransId="{70FEFF47-30F7-4D4B-9456-FFB9F34B4F38}" sibTransId="{F3FEF7DF-E0BE-44FF-A8AB-6EB47BFCE99D}"/>
    <dgm:cxn modelId="{2DBB3695-6237-4B5B-9BEA-76DFD675F0F8}" srcId="{3D8EC22A-531F-4336-AD4D-F7EEF9D2F0E5}" destId="{978833A8-8296-4919-B433-A691EFD2CF38}" srcOrd="2" destOrd="0" parTransId="{06CFAFFD-8A2D-4B5E-89C6-23FAC684BC6A}" sibTransId="{DCCAC8A3-1792-4D8C-8296-14694B06F470}"/>
    <dgm:cxn modelId="{36B8410C-B2A0-42BE-9D3E-0C2C6E79F5DE}" type="presParOf" srcId="{A7C35370-29B7-48FE-8B7F-3299F2A4E4A9}" destId="{91607370-F669-4563-9F93-06A1F4AAE27F}" srcOrd="0" destOrd="0" presId="urn:microsoft.com/office/officeart/2008/layout/VerticalCurvedList"/>
    <dgm:cxn modelId="{01F644E0-250F-453C-907F-F65706E95E16}" type="presParOf" srcId="{91607370-F669-4563-9F93-06A1F4AAE27F}" destId="{08C4D231-FB83-4ACF-9999-333767B6407B}" srcOrd="0" destOrd="0" presId="urn:microsoft.com/office/officeart/2008/layout/VerticalCurvedList"/>
    <dgm:cxn modelId="{5E628302-0A39-45C0-869E-C57595BC4BE1}" type="presParOf" srcId="{08C4D231-FB83-4ACF-9999-333767B6407B}" destId="{7C12BAA5-720D-4AF4-9FB4-35FA44999600}" srcOrd="0" destOrd="0" presId="urn:microsoft.com/office/officeart/2008/layout/VerticalCurvedList"/>
    <dgm:cxn modelId="{F2E62B9D-5535-4F3A-92FE-75FD600E736E}" type="presParOf" srcId="{08C4D231-FB83-4ACF-9999-333767B6407B}" destId="{EB4E88EE-9406-4963-9040-795771FD0D65}" srcOrd="1" destOrd="0" presId="urn:microsoft.com/office/officeart/2008/layout/VerticalCurvedList"/>
    <dgm:cxn modelId="{FCAC4A79-9D92-4B70-9573-352CF714BA9E}" type="presParOf" srcId="{08C4D231-FB83-4ACF-9999-333767B6407B}" destId="{AEE21277-E08F-429F-96C1-9158A5C9D091}" srcOrd="2" destOrd="0" presId="urn:microsoft.com/office/officeart/2008/layout/VerticalCurvedList"/>
    <dgm:cxn modelId="{6014BFF6-55A2-4571-9F57-7DCB6B2C63F0}" type="presParOf" srcId="{08C4D231-FB83-4ACF-9999-333767B6407B}" destId="{67E01EE4-FD7C-489A-8C92-1D63E296F13A}" srcOrd="3" destOrd="0" presId="urn:microsoft.com/office/officeart/2008/layout/VerticalCurvedList"/>
    <dgm:cxn modelId="{B71F7BAF-BACC-4A8B-9EF4-3C4D929B9C10}" type="presParOf" srcId="{91607370-F669-4563-9F93-06A1F4AAE27F}" destId="{5B613D39-7B39-4D27-B288-786F1156F5D7}" srcOrd="1" destOrd="0" presId="urn:microsoft.com/office/officeart/2008/layout/VerticalCurvedList"/>
    <dgm:cxn modelId="{BFBB5ED0-4485-4DBD-8C3D-5803E9088D2D}" type="presParOf" srcId="{91607370-F669-4563-9F93-06A1F4AAE27F}" destId="{C0B02DD3-B4A0-47A8-AD38-A31173C032B9}" srcOrd="2" destOrd="0" presId="urn:microsoft.com/office/officeart/2008/layout/VerticalCurvedList"/>
    <dgm:cxn modelId="{64D7C14D-A1E2-42EB-A1E0-54530D6C7B9E}" type="presParOf" srcId="{C0B02DD3-B4A0-47A8-AD38-A31173C032B9}" destId="{A55491CA-99C9-48E7-B458-6A9A2FCBC5E9}" srcOrd="0" destOrd="0" presId="urn:microsoft.com/office/officeart/2008/layout/VerticalCurvedList"/>
    <dgm:cxn modelId="{2B611D8E-F573-4965-B6D8-AA53EDC01FFD}" type="presParOf" srcId="{91607370-F669-4563-9F93-06A1F4AAE27F}" destId="{60BE132E-559F-48A0-8A93-31C0E4895230}" srcOrd="3" destOrd="0" presId="urn:microsoft.com/office/officeart/2008/layout/VerticalCurvedList"/>
    <dgm:cxn modelId="{FE125F2D-9214-4EBE-8F9B-86CF2D523293}" type="presParOf" srcId="{91607370-F669-4563-9F93-06A1F4AAE27F}" destId="{5C815308-BFFD-42DF-988F-ED3ED76861CE}" srcOrd="4" destOrd="0" presId="urn:microsoft.com/office/officeart/2008/layout/VerticalCurvedList"/>
    <dgm:cxn modelId="{6E4D5803-75C6-4E7B-8506-AE27DB72737A}" type="presParOf" srcId="{5C815308-BFFD-42DF-988F-ED3ED76861CE}" destId="{128D2C2D-D5A5-4653-A45F-8FECC2E7D580}" srcOrd="0" destOrd="0" presId="urn:microsoft.com/office/officeart/2008/layout/VerticalCurvedList"/>
    <dgm:cxn modelId="{2045B2F2-FEA5-4C0F-9C2B-4D80049A16D7}" type="presParOf" srcId="{91607370-F669-4563-9F93-06A1F4AAE27F}" destId="{878CB059-8A9B-4F2D-A06B-80F69F9D8F5D}" srcOrd="5" destOrd="0" presId="urn:microsoft.com/office/officeart/2008/layout/VerticalCurvedList"/>
    <dgm:cxn modelId="{0060D13E-FC32-4AE7-971D-AF4918AC0E68}" type="presParOf" srcId="{91607370-F669-4563-9F93-06A1F4AAE27F}" destId="{4BA2BAED-3A0C-45A9-BABD-1CE843E6691D}" srcOrd="6" destOrd="0" presId="urn:microsoft.com/office/officeart/2008/layout/VerticalCurvedList"/>
    <dgm:cxn modelId="{5EC0D853-B007-47CA-999B-AF86FAA4FB1E}" type="presParOf" srcId="{4BA2BAED-3A0C-45A9-BABD-1CE843E6691D}" destId="{4E7AFE78-DD93-4BCB-BFFC-77E5F19A33F6}" srcOrd="0" destOrd="0" presId="urn:microsoft.com/office/officeart/2008/layout/VerticalCurvedList"/>
    <dgm:cxn modelId="{4BB40B33-8415-4D55-9ADE-120A53FE12E7}" type="presParOf" srcId="{91607370-F669-4563-9F93-06A1F4AAE27F}" destId="{14F26C8C-B2C5-4791-B8E1-A72AACDB1407}" srcOrd="7" destOrd="0" presId="urn:microsoft.com/office/officeart/2008/layout/VerticalCurvedList"/>
    <dgm:cxn modelId="{656C922D-8276-475E-BFEE-3232A9FD81D3}" type="presParOf" srcId="{91607370-F669-4563-9F93-06A1F4AAE27F}" destId="{C3255D26-C914-41C6-8514-5C51111F0442}" srcOrd="8" destOrd="0" presId="urn:microsoft.com/office/officeart/2008/layout/VerticalCurvedList"/>
    <dgm:cxn modelId="{2FDD7D9F-16D9-4773-BA0A-C4E06DA7FA32}" type="presParOf" srcId="{C3255D26-C914-41C6-8514-5C51111F0442}" destId="{86996A11-9DE1-48FD-9FB0-9AA8786CEA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8EC22A-531F-4336-AD4D-F7EEF9D2F0E5}"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CL"/>
        </a:p>
      </dgm:t>
    </dgm:pt>
    <dgm:pt modelId="{A81D60E4-C1E7-477F-ABCD-D2D629F46640}">
      <dgm:prSet phldrT="[Texto]" custT="1"/>
      <dgm:spPr>
        <a:solidFill>
          <a:schemeClr val="bg1"/>
        </a:solidFill>
      </dgm:spPr>
      <dgm:t>
        <a:bodyPr/>
        <a:lstStyle/>
        <a:p>
          <a:r>
            <a:rPr lang="es-ES_tradnl" sz="1600" b="1" dirty="0" smtClean="0">
              <a:solidFill>
                <a:schemeClr val="tx1"/>
              </a:solidFill>
              <a:latin typeface="+mn-lt"/>
              <a:cs typeface="Arial" panose="020B0604020202020204" pitchFamily="34" charset="0"/>
            </a:rPr>
            <a:t>Estructura Interna y Función Directiva</a:t>
          </a:r>
          <a:endParaRPr lang="es-CL" sz="1600" b="1" dirty="0">
            <a:solidFill>
              <a:schemeClr val="tx1"/>
            </a:solidFill>
            <a:latin typeface="+mn-lt"/>
            <a:cs typeface="Arial" panose="020B0604020202020204" pitchFamily="34" charset="0"/>
          </a:endParaRPr>
        </a:p>
      </dgm:t>
    </dgm:pt>
    <dgm:pt modelId="{FE2FE11D-D20F-4001-932C-7B6766DCEB78}" type="par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D45FB81A-5CCC-4DFA-BF46-DFB754AE24EA}" type="sib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1C7C222A-4D3D-42FC-982E-C9638D597CAE}">
      <dgm:prSet custT="1"/>
      <dgm:spPr>
        <a:solidFill>
          <a:schemeClr val="bg1"/>
        </a:solidFill>
      </dgm:spPr>
      <dgm:t>
        <a:bodyPr/>
        <a:lstStyle/>
        <a:p>
          <a:r>
            <a:rPr lang="es-ES_tradnl" sz="1600" b="1" dirty="0" smtClean="0">
              <a:solidFill>
                <a:schemeClr val="tx1"/>
              </a:solidFill>
              <a:latin typeface="+mn-lt"/>
              <a:cs typeface="Arial" panose="020B0604020202020204" pitchFamily="34" charset="0"/>
            </a:rPr>
            <a:t>Especialización y Desarrollo de Competencias</a:t>
          </a:r>
          <a:endParaRPr lang="es-ES_tradnl" sz="1600" b="1" dirty="0">
            <a:solidFill>
              <a:schemeClr val="tx1"/>
            </a:solidFill>
            <a:latin typeface="+mn-lt"/>
            <a:cs typeface="Arial" panose="020B0604020202020204" pitchFamily="34" charset="0"/>
          </a:endParaRPr>
        </a:p>
      </dgm:t>
    </dgm:pt>
    <dgm:pt modelId="{9B53A3C7-9E97-42ED-B5DE-5420D53DED46}" type="par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836CBA18-47DE-40E5-B53B-B8E66D0FCAC1}" type="sib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978833A8-8296-4919-B433-A691EFD2CF38}">
      <dgm:prSet custT="1"/>
      <dgm:spPr>
        <a:solidFill>
          <a:srgbClr val="C00000"/>
        </a:solidFill>
      </dgm:spPr>
      <dgm:t>
        <a:bodyPr/>
        <a:lstStyle/>
        <a:p>
          <a:r>
            <a:rPr lang="es-ES_tradnl" sz="1600" b="1" dirty="0" smtClean="0">
              <a:solidFill>
                <a:schemeClr val="bg1"/>
              </a:solidFill>
              <a:latin typeface="+mn-lt"/>
              <a:cs typeface="Arial" panose="020B0604020202020204" pitchFamily="34" charset="0"/>
            </a:rPr>
            <a:t>Carrera Funcionaria</a:t>
          </a:r>
          <a:endParaRPr lang="es-ES_tradnl" sz="1600" b="1" dirty="0">
            <a:solidFill>
              <a:schemeClr val="bg1"/>
            </a:solidFill>
            <a:latin typeface="+mn-lt"/>
            <a:cs typeface="Arial" panose="020B0604020202020204" pitchFamily="34" charset="0"/>
          </a:endParaRPr>
        </a:p>
      </dgm:t>
    </dgm:pt>
    <dgm:pt modelId="{06CFAFFD-8A2D-4B5E-89C6-23FAC684BC6A}" type="par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DCCAC8A3-1792-4D8C-8296-14694B06F470}" type="sib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A5FBEA0A-AEC4-42A4-A596-CE7D4DAE6B2C}">
      <dgm:prSet custT="1"/>
      <dgm:spPr/>
      <dgm:t>
        <a:bodyPr/>
        <a:lstStyle/>
        <a:p>
          <a:r>
            <a:rPr lang="es-ES_tradnl" sz="1600" b="1" dirty="0" smtClean="0">
              <a:latin typeface="+mn-lt"/>
              <a:cs typeface="Arial" panose="020B0604020202020204" pitchFamily="34" charset="0"/>
            </a:rPr>
            <a:t>Remuneraciones e Incentivos</a:t>
          </a:r>
          <a:endParaRPr lang="es-CL" sz="1600" b="1" dirty="0">
            <a:latin typeface="+mn-lt"/>
            <a:cs typeface="Arial" panose="020B0604020202020204" pitchFamily="34" charset="0"/>
          </a:endParaRPr>
        </a:p>
      </dgm:t>
    </dgm:pt>
    <dgm:pt modelId="{70FEFF47-30F7-4D4B-9456-FFB9F34B4F38}" type="par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F3FEF7DF-E0BE-44FF-A8AB-6EB47BFCE99D}" type="sib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A7C35370-29B7-48FE-8B7F-3299F2A4E4A9}" type="pres">
      <dgm:prSet presAssocID="{3D8EC22A-531F-4336-AD4D-F7EEF9D2F0E5}" presName="Name0" presStyleCnt="0">
        <dgm:presLayoutVars>
          <dgm:chMax val="7"/>
          <dgm:chPref val="7"/>
          <dgm:dir/>
        </dgm:presLayoutVars>
      </dgm:prSet>
      <dgm:spPr/>
      <dgm:t>
        <a:bodyPr/>
        <a:lstStyle/>
        <a:p>
          <a:endParaRPr lang="es-CL"/>
        </a:p>
      </dgm:t>
    </dgm:pt>
    <dgm:pt modelId="{91607370-F669-4563-9F93-06A1F4AAE27F}" type="pres">
      <dgm:prSet presAssocID="{3D8EC22A-531F-4336-AD4D-F7EEF9D2F0E5}" presName="Name1" presStyleCnt="0"/>
      <dgm:spPr/>
    </dgm:pt>
    <dgm:pt modelId="{08C4D231-FB83-4ACF-9999-333767B6407B}" type="pres">
      <dgm:prSet presAssocID="{3D8EC22A-531F-4336-AD4D-F7EEF9D2F0E5}" presName="cycle" presStyleCnt="0"/>
      <dgm:spPr/>
    </dgm:pt>
    <dgm:pt modelId="{7C12BAA5-720D-4AF4-9FB4-35FA44999600}" type="pres">
      <dgm:prSet presAssocID="{3D8EC22A-531F-4336-AD4D-F7EEF9D2F0E5}" presName="srcNode" presStyleLbl="node1" presStyleIdx="0" presStyleCnt="4"/>
      <dgm:spPr/>
    </dgm:pt>
    <dgm:pt modelId="{EB4E88EE-9406-4963-9040-795771FD0D65}" type="pres">
      <dgm:prSet presAssocID="{3D8EC22A-531F-4336-AD4D-F7EEF9D2F0E5}" presName="conn" presStyleLbl="parChTrans1D2" presStyleIdx="0" presStyleCnt="1"/>
      <dgm:spPr/>
      <dgm:t>
        <a:bodyPr/>
        <a:lstStyle/>
        <a:p>
          <a:endParaRPr lang="es-CL"/>
        </a:p>
      </dgm:t>
    </dgm:pt>
    <dgm:pt modelId="{AEE21277-E08F-429F-96C1-9158A5C9D091}" type="pres">
      <dgm:prSet presAssocID="{3D8EC22A-531F-4336-AD4D-F7EEF9D2F0E5}" presName="extraNode" presStyleLbl="node1" presStyleIdx="0" presStyleCnt="4"/>
      <dgm:spPr/>
    </dgm:pt>
    <dgm:pt modelId="{67E01EE4-FD7C-489A-8C92-1D63E296F13A}" type="pres">
      <dgm:prSet presAssocID="{3D8EC22A-531F-4336-AD4D-F7EEF9D2F0E5}" presName="dstNode" presStyleLbl="node1" presStyleIdx="0" presStyleCnt="4"/>
      <dgm:spPr/>
    </dgm:pt>
    <dgm:pt modelId="{5B613D39-7B39-4D27-B288-786F1156F5D7}" type="pres">
      <dgm:prSet presAssocID="{A81D60E4-C1E7-477F-ABCD-D2D629F46640}" presName="text_1" presStyleLbl="node1" presStyleIdx="0" presStyleCnt="4">
        <dgm:presLayoutVars>
          <dgm:bulletEnabled val="1"/>
        </dgm:presLayoutVars>
      </dgm:prSet>
      <dgm:spPr/>
      <dgm:t>
        <a:bodyPr/>
        <a:lstStyle/>
        <a:p>
          <a:endParaRPr lang="es-CL"/>
        </a:p>
      </dgm:t>
    </dgm:pt>
    <dgm:pt modelId="{C0B02DD3-B4A0-47A8-AD38-A31173C032B9}" type="pres">
      <dgm:prSet presAssocID="{A81D60E4-C1E7-477F-ABCD-D2D629F46640}" presName="accent_1" presStyleCnt="0"/>
      <dgm:spPr/>
    </dgm:pt>
    <dgm:pt modelId="{A55491CA-99C9-48E7-B458-6A9A2FCBC5E9}" type="pres">
      <dgm:prSet presAssocID="{A81D60E4-C1E7-477F-ABCD-D2D629F46640}" presName="accentRepeatNode" presStyleLbl="solidFgAcc1" presStyleIdx="0" presStyleCnt="4"/>
      <dgm:spPr/>
    </dgm:pt>
    <dgm:pt modelId="{60BE132E-559F-48A0-8A93-31C0E4895230}" type="pres">
      <dgm:prSet presAssocID="{1C7C222A-4D3D-42FC-982E-C9638D597CAE}" presName="text_2" presStyleLbl="node1" presStyleIdx="1" presStyleCnt="4">
        <dgm:presLayoutVars>
          <dgm:bulletEnabled val="1"/>
        </dgm:presLayoutVars>
      </dgm:prSet>
      <dgm:spPr/>
      <dgm:t>
        <a:bodyPr/>
        <a:lstStyle/>
        <a:p>
          <a:endParaRPr lang="es-CL"/>
        </a:p>
      </dgm:t>
    </dgm:pt>
    <dgm:pt modelId="{5C815308-BFFD-42DF-988F-ED3ED76861CE}" type="pres">
      <dgm:prSet presAssocID="{1C7C222A-4D3D-42FC-982E-C9638D597CAE}" presName="accent_2" presStyleCnt="0"/>
      <dgm:spPr/>
    </dgm:pt>
    <dgm:pt modelId="{128D2C2D-D5A5-4653-A45F-8FECC2E7D580}" type="pres">
      <dgm:prSet presAssocID="{1C7C222A-4D3D-42FC-982E-C9638D597CAE}" presName="accentRepeatNode" presStyleLbl="solidFgAcc1" presStyleIdx="1" presStyleCnt="4"/>
      <dgm:spPr/>
    </dgm:pt>
    <dgm:pt modelId="{878CB059-8A9B-4F2D-A06B-80F69F9D8F5D}" type="pres">
      <dgm:prSet presAssocID="{978833A8-8296-4919-B433-A691EFD2CF38}" presName="text_3" presStyleLbl="node1" presStyleIdx="2" presStyleCnt="4">
        <dgm:presLayoutVars>
          <dgm:bulletEnabled val="1"/>
        </dgm:presLayoutVars>
      </dgm:prSet>
      <dgm:spPr/>
      <dgm:t>
        <a:bodyPr/>
        <a:lstStyle/>
        <a:p>
          <a:endParaRPr lang="es-CL"/>
        </a:p>
      </dgm:t>
    </dgm:pt>
    <dgm:pt modelId="{4BA2BAED-3A0C-45A9-BABD-1CE843E6691D}" type="pres">
      <dgm:prSet presAssocID="{978833A8-8296-4919-B433-A691EFD2CF38}" presName="accent_3" presStyleCnt="0"/>
      <dgm:spPr/>
    </dgm:pt>
    <dgm:pt modelId="{4E7AFE78-DD93-4BCB-BFFC-77E5F19A33F6}" type="pres">
      <dgm:prSet presAssocID="{978833A8-8296-4919-B433-A691EFD2CF38}" presName="accentRepeatNode" presStyleLbl="solidFgAcc1" presStyleIdx="2" presStyleCnt="4"/>
      <dgm:spPr/>
    </dgm:pt>
    <dgm:pt modelId="{14F26C8C-B2C5-4791-B8E1-A72AACDB1407}" type="pres">
      <dgm:prSet presAssocID="{A5FBEA0A-AEC4-42A4-A596-CE7D4DAE6B2C}" presName="text_4" presStyleLbl="node1" presStyleIdx="3" presStyleCnt="4">
        <dgm:presLayoutVars>
          <dgm:bulletEnabled val="1"/>
        </dgm:presLayoutVars>
      </dgm:prSet>
      <dgm:spPr/>
      <dgm:t>
        <a:bodyPr/>
        <a:lstStyle/>
        <a:p>
          <a:endParaRPr lang="es-CL"/>
        </a:p>
      </dgm:t>
    </dgm:pt>
    <dgm:pt modelId="{C3255D26-C914-41C6-8514-5C51111F0442}" type="pres">
      <dgm:prSet presAssocID="{A5FBEA0A-AEC4-42A4-A596-CE7D4DAE6B2C}" presName="accent_4" presStyleCnt="0"/>
      <dgm:spPr/>
    </dgm:pt>
    <dgm:pt modelId="{86996A11-9DE1-48FD-9FB0-9AA8786CEA24}" type="pres">
      <dgm:prSet presAssocID="{A5FBEA0A-AEC4-42A4-A596-CE7D4DAE6B2C}" presName="accentRepeatNode" presStyleLbl="solidFgAcc1" presStyleIdx="3" presStyleCnt="4"/>
      <dgm:spPr/>
    </dgm:pt>
  </dgm:ptLst>
  <dgm:cxnLst>
    <dgm:cxn modelId="{B6F6BC16-0BC4-48A3-A229-CACB7BC7E221}" srcId="{3D8EC22A-531F-4336-AD4D-F7EEF9D2F0E5}" destId="{A5FBEA0A-AEC4-42A4-A596-CE7D4DAE6B2C}" srcOrd="3" destOrd="0" parTransId="{70FEFF47-30F7-4D4B-9456-FFB9F34B4F38}" sibTransId="{F3FEF7DF-E0BE-44FF-A8AB-6EB47BFCE99D}"/>
    <dgm:cxn modelId="{72FBB2FE-D2D8-4462-B602-ABE0996859ED}" type="presOf" srcId="{A5FBEA0A-AEC4-42A4-A596-CE7D4DAE6B2C}" destId="{14F26C8C-B2C5-4791-B8E1-A72AACDB1407}" srcOrd="0" destOrd="0" presId="urn:microsoft.com/office/officeart/2008/layout/VerticalCurvedList"/>
    <dgm:cxn modelId="{FF5A6296-AB40-43A4-B5A9-BB881A023715}" type="presOf" srcId="{3D8EC22A-531F-4336-AD4D-F7EEF9D2F0E5}" destId="{A7C35370-29B7-48FE-8B7F-3299F2A4E4A9}" srcOrd="0" destOrd="0" presId="urn:microsoft.com/office/officeart/2008/layout/VerticalCurvedList"/>
    <dgm:cxn modelId="{2DBB3695-6237-4B5B-9BEA-76DFD675F0F8}" srcId="{3D8EC22A-531F-4336-AD4D-F7EEF9D2F0E5}" destId="{978833A8-8296-4919-B433-A691EFD2CF38}" srcOrd="2" destOrd="0" parTransId="{06CFAFFD-8A2D-4B5E-89C6-23FAC684BC6A}" sibTransId="{DCCAC8A3-1792-4D8C-8296-14694B06F470}"/>
    <dgm:cxn modelId="{08296251-0200-4838-AC8D-CDF2FC7C0765}" srcId="{3D8EC22A-531F-4336-AD4D-F7EEF9D2F0E5}" destId="{A81D60E4-C1E7-477F-ABCD-D2D629F46640}" srcOrd="0" destOrd="0" parTransId="{FE2FE11D-D20F-4001-932C-7B6766DCEB78}" sibTransId="{D45FB81A-5CCC-4DFA-BF46-DFB754AE24EA}"/>
    <dgm:cxn modelId="{283C54B5-2261-49B4-B332-3A6A83673559}" type="presOf" srcId="{A81D60E4-C1E7-477F-ABCD-D2D629F46640}" destId="{5B613D39-7B39-4D27-B288-786F1156F5D7}" srcOrd="0" destOrd="0" presId="urn:microsoft.com/office/officeart/2008/layout/VerticalCurvedList"/>
    <dgm:cxn modelId="{A96BF6BB-A04C-45D0-9EB1-2ABE7D6CDA11}" srcId="{3D8EC22A-531F-4336-AD4D-F7EEF9D2F0E5}" destId="{1C7C222A-4D3D-42FC-982E-C9638D597CAE}" srcOrd="1" destOrd="0" parTransId="{9B53A3C7-9E97-42ED-B5DE-5420D53DED46}" sibTransId="{836CBA18-47DE-40E5-B53B-B8E66D0FCAC1}"/>
    <dgm:cxn modelId="{79748E32-22E7-4F24-8B58-8140EECBCE24}" type="presOf" srcId="{D45FB81A-5CCC-4DFA-BF46-DFB754AE24EA}" destId="{EB4E88EE-9406-4963-9040-795771FD0D65}" srcOrd="0" destOrd="0" presId="urn:microsoft.com/office/officeart/2008/layout/VerticalCurvedList"/>
    <dgm:cxn modelId="{BC4BF0CD-3117-4F0C-9DEE-FFD85040C946}" type="presOf" srcId="{1C7C222A-4D3D-42FC-982E-C9638D597CAE}" destId="{60BE132E-559F-48A0-8A93-31C0E4895230}" srcOrd="0" destOrd="0" presId="urn:microsoft.com/office/officeart/2008/layout/VerticalCurvedList"/>
    <dgm:cxn modelId="{64061668-04F2-423A-A2A3-C8BA3A0CD943}" type="presOf" srcId="{978833A8-8296-4919-B433-A691EFD2CF38}" destId="{878CB059-8A9B-4F2D-A06B-80F69F9D8F5D}" srcOrd="0" destOrd="0" presId="urn:microsoft.com/office/officeart/2008/layout/VerticalCurvedList"/>
    <dgm:cxn modelId="{CB813459-8016-4FB6-AF79-90BE7DCEB4CC}" type="presParOf" srcId="{A7C35370-29B7-48FE-8B7F-3299F2A4E4A9}" destId="{91607370-F669-4563-9F93-06A1F4AAE27F}" srcOrd="0" destOrd="0" presId="urn:microsoft.com/office/officeart/2008/layout/VerticalCurvedList"/>
    <dgm:cxn modelId="{F3A516D1-0DC2-408B-A62B-ED946B608B4D}" type="presParOf" srcId="{91607370-F669-4563-9F93-06A1F4AAE27F}" destId="{08C4D231-FB83-4ACF-9999-333767B6407B}" srcOrd="0" destOrd="0" presId="urn:microsoft.com/office/officeart/2008/layout/VerticalCurvedList"/>
    <dgm:cxn modelId="{FA0524B9-4BED-4577-8C1E-A55F530A4705}" type="presParOf" srcId="{08C4D231-FB83-4ACF-9999-333767B6407B}" destId="{7C12BAA5-720D-4AF4-9FB4-35FA44999600}" srcOrd="0" destOrd="0" presId="urn:microsoft.com/office/officeart/2008/layout/VerticalCurvedList"/>
    <dgm:cxn modelId="{C937D826-A8A9-4D12-A3B2-70C5FE308717}" type="presParOf" srcId="{08C4D231-FB83-4ACF-9999-333767B6407B}" destId="{EB4E88EE-9406-4963-9040-795771FD0D65}" srcOrd="1" destOrd="0" presId="urn:microsoft.com/office/officeart/2008/layout/VerticalCurvedList"/>
    <dgm:cxn modelId="{F3E77A91-E106-4FD7-85DB-2C6A06C95676}" type="presParOf" srcId="{08C4D231-FB83-4ACF-9999-333767B6407B}" destId="{AEE21277-E08F-429F-96C1-9158A5C9D091}" srcOrd="2" destOrd="0" presId="urn:microsoft.com/office/officeart/2008/layout/VerticalCurvedList"/>
    <dgm:cxn modelId="{88931EDA-7ED7-4F3C-9359-8C22440BDDE1}" type="presParOf" srcId="{08C4D231-FB83-4ACF-9999-333767B6407B}" destId="{67E01EE4-FD7C-489A-8C92-1D63E296F13A}" srcOrd="3" destOrd="0" presId="urn:microsoft.com/office/officeart/2008/layout/VerticalCurvedList"/>
    <dgm:cxn modelId="{F4209E67-ED03-4AF6-A929-20F0BBE8123F}" type="presParOf" srcId="{91607370-F669-4563-9F93-06A1F4AAE27F}" destId="{5B613D39-7B39-4D27-B288-786F1156F5D7}" srcOrd="1" destOrd="0" presId="urn:microsoft.com/office/officeart/2008/layout/VerticalCurvedList"/>
    <dgm:cxn modelId="{0E278AF7-E265-44B5-BDD5-64BC32C17884}" type="presParOf" srcId="{91607370-F669-4563-9F93-06A1F4AAE27F}" destId="{C0B02DD3-B4A0-47A8-AD38-A31173C032B9}" srcOrd="2" destOrd="0" presId="urn:microsoft.com/office/officeart/2008/layout/VerticalCurvedList"/>
    <dgm:cxn modelId="{4BFC8562-C3B5-4CF3-9BD6-9395A99826A1}" type="presParOf" srcId="{C0B02DD3-B4A0-47A8-AD38-A31173C032B9}" destId="{A55491CA-99C9-48E7-B458-6A9A2FCBC5E9}" srcOrd="0" destOrd="0" presId="urn:microsoft.com/office/officeart/2008/layout/VerticalCurvedList"/>
    <dgm:cxn modelId="{FAD654A7-886F-470A-A934-68311D6DA275}" type="presParOf" srcId="{91607370-F669-4563-9F93-06A1F4AAE27F}" destId="{60BE132E-559F-48A0-8A93-31C0E4895230}" srcOrd="3" destOrd="0" presId="urn:microsoft.com/office/officeart/2008/layout/VerticalCurvedList"/>
    <dgm:cxn modelId="{5B4DC0E3-BBE2-4699-BEBB-4520209DFCDD}" type="presParOf" srcId="{91607370-F669-4563-9F93-06A1F4AAE27F}" destId="{5C815308-BFFD-42DF-988F-ED3ED76861CE}" srcOrd="4" destOrd="0" presId="urn:microsoft.com/office/officeart/2008/layout/VerticalCurvedList"/>
    <dgm:cxn modelId="{EB8142AD-4C0A-4FC1-B14F-B974AED3B7A7}" type="presParOf" srcId="{5C815308-BFFD-42DF-988F-ED3ED76861CE}" destId="{128D2C2D-D5A5-4653-A45F-8FECC2E7D580}" srcOrd="0" destOrd="0" presId="urn:microsoft.com/office/officeart/2008/layout/VerticalCurvedList"/>
    <dgm:cxn modelId="{816F9466-1F9F-44CF-BF4C-2622BDEC4AA7}" type="presParOf" srcId="{91607370-F669-4563-9F93-06A1F4AAE27F}" destId="{878CB059-8A9B-4F2D-A06B-80F69F9D8F5D}" srcOrd="5" destOrd="0" presId="urn:microsoft.com/office/officeart/2008/layout/VerticalCurvedList"/>
    <dgm:cxn modelId="{5E8131FF-A1DE-4D36-BC3F-9E91B9955F48}" type="presParOf" srcId="{91607370-F669-4563-9F93-06A1F4AAE27F}" destId="{4BA2BAED-3A0C-45A9-BABD-1CE843E6691D}" srcOrd="6" destOrd="0" presId="urn:microsoft.com/office/officeart/2008/layout/VerticalCurvedList"/>
    <dgm:cxn modelId="{83945EB0-C065-48F3-AA52-7594DD38CA2F}" type="presParOf" srcId="{4BA2BAED-3A0C-45A9-BABD-1CE843E6691D}" destId="{4E7AFE78-DD93-4BCB-BFFC-77E5F19A33F6}" srcOrd="0" destOrd="0" presId="urn:microsoft.com/office/officeart/2008/layout/VerticalCurvedList"/>
    <dgm:cxn modelId="{3309392E-4C39-4275-BD54-6ADF0EA202CA}" type="presParOf" srcId="{91607370-F669-4563-9F93-06A1F4AAE27F}" destId="{14F26C8C-B2C5-4791-B8E1-A72AACDB1407}" srcOrd="7" destOrd="0" presId="urn:microsoft.com/office/officeart/2008/layout/VerticalCurvedList"/>
    <dgm:cxn modelId="{2120C86A-3BD5-4E5E-88C8-120EDFE03C1F}" type="presParOf" srcId="{91607370-F669-4563-9F93-06A1F4AAE27F}" destId="{C3255D26-C914-41C6-8514-5C51111F0442}" srcOrd="8" destOrd="0" presId="urn:microsoft.com/office/officeart/2008/layout/VerticalCurvedList"/>
    <dgm:cxn modelId="{5FF547C0-E9CF-4DDF-A185-645C83BEA0D1}" type="presParOf" srcId="{C3255D26-C914-41C6-8514-5C51111F0442}" destId="{86996A11-9DE1-48FD-9FB0-9AA8786CEA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8EC22A-531F-4336-AD4D-F7EEF9D2F0E5}"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CL"/>
        </a:p>
      </dgm:t>
    </dgm:pt>
    <dgm:pt modelId="{A81D60E4-C1E7-477F-ABCD-D2D629F46640}">
      <dgm:prSet phldrT="[Texto]" custT="1"/>
      <dgm:spPr>
        <a:solidFill>
          <a:schemeClr val="bg1"/>
        </a:solidFill>
      </dgm:spPr>
      <dgm:t>
        <a:bodyPr/>
        <a:lstStyle/>
        <a:p>
          <a:r>
            <a:rPr lang="es-ES_tradnl" sz="1600" b="1" dirty="0" smtClean="0">
              <a:solidFill>
                <a:schemeClr val="tx1"/>
              </a:solidFill>
              <a:latin typeface="+mn-lt"/>
              <a:cs typeface="Arial" panose="020B0604020202020204" pitchFamily="34" charset="0"/>
            </a:rPr>
            <a:t>Estructura Interna y Función Directiva</a:t>
          </a:r>
          <a:endParaRPr lang="es-CL" sz="1600" b="1" dirty="0">
            <a:solidFill>
              <a:schemeClr val="tx1"/>
            </a:solidFill>
            <a:latin typeface="+mn-lt"/>
            <a:cs typeface="Arial" panose="020B0604020202020204" pitchFamily="34" charset="0"/>
          </a:endParaRPr>
        </a:p>
      </dgm:t>
    </dgm:pt>
    <dgm:pt modelId="{FE2FE11D-D20F-4001-932C-7B6766DCEB78}" type="par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D45FB81A-5CCC-4DFA-BF46-DFB754AE24EA}" type="sibTrans" cxnId="{08296251-0200-4838-AC8D-CDF2FC7C0765}">
      <dgm:prSet/>
      <dgm:spPr/>
      <dgm:t>
        <a:bodyPr/>
        <a:lstStyle/>
        <a:p>
          <a:endParaRPr lang="es-CL" sz="1600">
            <a:latin typeface="Arial" panose="020B0604020202020204" pitchFamily="34" charset="0"/>
            <a:cs typeface="Arial" panose="020B0604020202020204" pitchFamily="34" charset="0"/>
          </a:endParaRPr>
        </a:p>
      </dgm:t>
    </dgm:pt>
    <dgm:pt modelId="{1C7C222A-4D3D-42FC-982E-C9638D597CAE}">
      <dgm:prSet custT="1"/>
      <dgm:spPr>
        <a:solidFill>
          <a:schemeClr val="bg1"/>
        </a:solidFill>
      </dgm:spPr>
      <dgm:t>
        <a:bodyPr/>
        <a:lstStyle/>
        <a:p>
          <a:r>
            <a:rPr lang="es-ES_tradnl" sz="1600" b="1" dirty="0" smtClean="0">
              <a:solidFill>
                <a:schemeClr val="tx1"/>
              </a:solidFill>
              <a:latin typeface="+mn-lt"/>
              <a:cs typeface="Arial" panose="020B0604020202020204" pitchFamily="34" charset="0"/>
            </a:rPr>
            <a:t>Especialización y Desarrollo de Competencias</a:t>
          </a:r>
          <a:endParaRPr lang="es-ES_tradnl" sz="1600" b="1" dirty="0">
            <a:solidFill>
              <a:schemeClr val="tx1"/>
            </a:solidFill>
            <a:latin typeface="+mn-lt"/>
            <a:cs typeface="Arial" panose="020B0604020202020204" pitchFamily="34" charset="0"/>
          </a:endParaRPr>
        </a:p>
      </dgm:t>
    </dgm:pt>
    <dgm:pt modelId="{9B53A3C7-9E97-42ED-B5DE-5420D53DED46}" type="par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836CBA18-47DE-40E5-B53B-B8E66D0FCAC1}" type="sibTrans" cxnId="{A96BF6BB-A04C-45D0-9EB1-2ABE7D6CDA11}">
      <dgm:prSet/>
      <dgm:spPr/>
      <dgm:t>
        <a:bodyPr/>
        <a:lstStyle/>
        <a:p>
          <a:endParaRPr lang="es-CL" sz="1600">
            <a:latin typeface="Arial" panose="020B0604020202020204" pitchFamily="34" charset="0"/>
            <a:cs typeface="Arial" panose="020B0604020202020204" pitchFamily="34" charset="0"/>
          </a:endParaRPr>
        </a:p>
      </dgm:t>
    </dgm:pt>
    <dgm:pt modelId="{978833A8-8296-4919-B433-A691EFD2CF38}">
      <dgm:prSet custT="1"/>
      <dgm:spPr>
        <a:solidFill>
          <a:schemeClr val="bg1"/>
        </a:solidFill>
      </dgm:spPr>
      <dgm:t>
        <a:bodyPr/>
        <a:lstStyle/>
        <a:p>
          <a:r>
            <a:rPr lang="es-ES_tradnl" sz="1600" b="1" dirty="0" smtClean="0">
              <a:solidFill>
                <a:schemeClr val="tx1"/>
              </a:solidFill>
              <a:latin typeface="+mn-lt"/>
              <a:cs typeface="Arial" panose="020B0604020202020204" pitchFamily="34" charset="0"/>
            </a:rPr>
            <a:t>Carrera Funcionaria</a:t>
          </a:r>
          <a:endParaRPr lang="es-ES_tradnl" sz="1600" b="1" dirty="0">
            <a:solidFill>
              <a:schemeClr val="tx1"/>
            </a:solidFill>
            <a:latin typeface="+mn-lt"/>
            <a:cs typeface="Arial" panose="020B0604020202020204" pitchFamily="34" charset="0"/>
          </a:endParaRPr>
        </a:p>
      </dgm:t>
    </dgm:pt>
    <dgm:pt modelId="{06CFAFFD-8A2D-4B5E-89C6-23FAC684BC6A}" type="par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DCCAC8A3-1792-4D8C-8296-14694B06F470}" type="sibTrans" cxnId="{2DBB3695-6237-4B5B-9BEA-76DFD675F0F8}">
      <dgm:prSet/>
      <dgm:spPr/>
      <dgm:t>
        <a:bodyPr/>
        <a:lstStyle/>
        <a:p>
          <a:endParaRPr lang="es-CL" sz="1600">
            <a:latin typeface="Arial" panose="020B0604020202020204" pitchFamily="34" charset="0"/>
            <a:cs typeface="Arial" panose="020B0604020202020204" pitchFamily="34" charset="0"/>
          </a:endParaRPr>
        </a:p>
      </dgm:t>
    </dgm:pt>
    <dgm:pt modelId="{A5FBEA0A-AEC4-42A4-A596-CE7D4DAE6B2C}">
      <dgm:prSet custT="1"/>
      <dgm:spPr>
        <a:solidFill>
          <a:srgbClr val="C00000"/>
        </a:solidFill>
      </dgm:spPr>
      <dgm:t>
        <a:bodyPr/>
        <a:lstStyle/>
        <a:p>
          <a:r>
            <a:rPr lang="es-ES_tradnl" sz="1600" b="1" dirty="0" smtClean="0">
              <a:solidFill>
                <a:schemeClr val="bg1"/>
              </a:solidFill>
              <a:latin typeface="+mn-lt"/>
              <a:cs typeface="Arial" panose="020B0604020202020204" pitchFamily="34" charset="0"/>
            </a:rPr>
            <a:t>Remuneraciones e Incentivos</a:t>
          </a:r>
          <a:endParaRPr lang="es-CL" sz="1600" b="1" dirty="0">
            <a:solidFill>
              <a:schemeClr val="bg1"/>
            </a:solidFill>
            <a:latin typeface="+mn-lt"/>
            <a:cs typeface="Arial" panose="020B0604020202020204" pitchFamily="34" charset="0"/>
          </a:endParaRPr>
        </a:p>
      </dgm:t>
    </dgm:pt>
    <dgm:pt modelId="{70FEFF47-30F7-4D4B-9456-FFB9F34B4F38}" type="par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F3FEF7DF-E0BE-44FF-A8AB-6EB47BFCE99D}" type="sibTrans" cxnId="{B6F6BC16-0BC4-48A3-A229-CACB7BC7E221}">
      <dgm:prSet/>
      <dgm:spPr/>
      <dgm:t>
        <a:bodyPr/>
        <a:lstStyle/>
        <a:p>
          <a:endParaRPr lang="es-CL" sz="1600">
            <a:latin typeface="Arial" panose="020B0604020202020204" pitchFamily="34" charset="0"/>
            <a:cs typeface="Arial" panose="020B0604020202020204" pitchFamily="34" charset="0"/>
          </a:endParaRPr>
        </a:p>
      </dgm:t>
    </dgm:pt>
    <dgm:pt modelId="{A7C35370-29B7-48FE-8B7F-3299F2A4E4A9}" type="pres">
      <dgm:prSet presAssocID="{3D8EC22A-531F-4336-AD4D-F7EEF9D2F0E5}" presName="Name0" presStyleCnt="0">
        <dgm:presLayoutVars>
          <dgm:chMax val="7"/>
          <dgm:chPref val="7"/>
          <dgm:dir/>
        </dgm:presLayoutVars>
      </dgm:prSet>
      <dgm:spPr/>
      <dgm:t>
        <a:bodyPr/>
        <a:lstStyle/>
        <a:p>
          <a:endParaRPr lang="es-CL"/>
        </a:p>
      </dgm:t>
    </dgm:pt>
    <dgm:pt modelId="{91607370-F669-4563-9F93-06A1F4AAE27F}" type="pres">
      <dgm:prSet presAssocID="{3D8EC22A-531F-4336-AD4D-F7EEF9D2F0E5}" presName="Name1" presStyleCnt="0"/>
      <dgm:spPr/>
    </dgm:pt>
    <dgm:pt modelId="{08C4D231-FB83-4ACF-9999-333767B6407B}" type="pres">
      <dgm:prSet presAssocID="{3D8EC22A-531F-4336-AD4D-F7EEF9D2F0E5}" presName="cycle" presStyleCnt="0"/>
      <dgm:spPr/>
    </dgm:pt>
    <dgm:pt modelId="{7C12BAA5-720D-4AF4-9FB4-35FA44999600}" type="pres">
      <dgm:prSet presAssocID="{3D8EC22A-531F-4336-AD4D-F7EEF9D2F0E5}" presName="srcNode" presStyleLbl="node1" presStyleIdx="0" presStyleCnt="4"/>
      <dgm:spPr/>
    </dgm:pt>
    <dgm:pt modelId="{EB4E88EE-9406-4963-9040-795771FD0D65}" type="pres">
      <dgm:prSet presAssocID="{3D8EC22A-531F-4336-AD4D-F7EEF9D2F0E5}" presName="conn" presStyleLbl="parChTrans1D2" presStyleIdx="0" presStyleCnt="1"/>
      <dgm:spPr/>
      <dgm:t>
        <a:bodyPr/>
        <a:lstStyle/>
        <a:p>
          <a:endParaRPr lang="es-CL"/>
        </a:p>
      </dgm:t>
    </dgm:pt>
    <dgm:pt modelId="{AEE21277-E08F-429F-96C1-9158A5C9D091}" type="pres">
      <dgm:prSet presAssocID="{3D8EC22A-531F-4336-AD4D-F7EEF9D2F0E5}" presName="extraNode" presStyleLbl="node1" presStyleIdx="0" presStyleCnt="4"/>
      <dgm:spPr/>
    </dgm:pt>
    <dgm:pt modelId="{67E01EE4-FD7C-489A-8C92-1D63E296F13A}" type="pres">
      <dgm:prSet presAssocID="{3D8EC22A-531F-4336-AD4D-F7EEF9D2F0E5}" presName="dstNode" presStyleLbl="node1" presStyleIdx="0" presStyleCnt="4"/>
      <dgm:spPr/>
    </dgm:pt>
    <dgm:pt modelId="{5B613D39-7B39-4D27-B288-786F1156F5D7}" type="pres">
      <dgm:prSet presAssocID="{A81D60E4-C1E7-477F-ABCD-D2D629F46640}" presName="text_1" presStyleLbl="node1" presStyleIdx="0" presStyleCnt="4">
        <dgm:presLayoutVars>
          <dgm:bulletEnabled val="1"/>
        </dgm:presLayoutVars>
      </dgm:prSet>
      <dgm:spPr/>
      <dgm:t>
        <a:bodyPr/>
        <a:lstStyle/>
        <a:p>
          <a:endParaRPr lang="es-CL"/>
        </a:p>
      </dgm:t>
    </dgm:pt>
    <dgm:pt modelId="{C0B02DD3-B4A0-47A8-AD38-A31173C032B9}" type="pres">
      <dgm:prSet presAssocID="{A81D60E4-C1E7-477F-ABCD-D2D629F46640}" presName="accent_1" presStyleCnt="0"/>
      <dgm:spPr/>
    </dgm:pt>
    <dgm:pt modelId="{A55491CA-99C9-48E7-B458-6A9A2FCBC5E9}" type="pres">
      <dgm:prSet presAssocID="{A81D60E4-C1E7-477F-ABCD-D2D629F46640}" presName="accentRepeatNode" presStyleLbl="solidFgAcc1" presStyleIdx="0" presStyleCnt="4"/>
      <dgm:spPr/>
    </dgm:pt>
    <dgm:pt modelId="{60BE132E-559F-48A0-8A93-31C0E4895230}" type="pres">
      <dgm:prSet presAssocID="{1C7C222A-4D3D-42FC-982E-C9638D597CAE}" presName="text_2" presStyleLbl="node1" presStyleIdx="1" presStyleCnt="4">
        <dgm:presLayoutVars>
          <dgm:bulletEnabled val="1"/>
        </dgm:presLayoutVars>
      </dgm:prSet>
      <dgm:spPr/>
      <dgm:t>
        <a:bodyPr/>
        <a:lstStyle/>
        <a:p>
          <a:endParaRPr lang="es-CL"/>
        </a:p>
      </dgm:t>
    </dgm:pt>
    <dgm:pt modelId="{5C815308-BFFD-42DF-988F-ED3ED76861CE}" type="pres">
      <dgm:prSet presAssocID="{1C7C222A-4D3D-42FC-982E-C9638D597CAE}" presName="accent_2" presStyleCnt="0"/>
      <dgm:spPr/>
    </dgm:pt>
    <dgm:pt modelId="{128D2C2D-D5A5-4653-A45F-8FECC2E7D580}" type="pres">
      <dgm:prSet presAssocID="{1C7C222A-4D3D-42FC-982E-C9638D597CAE}" presName="accentRepeatNode" presStyleLbl="solidFgAcc1" presStyleIdx="1" presStyleCnt="4"/>
      <dgm:spPr/>
    </dgm:pt>
    <dgm:pt modelId="{878CB059-8A9B-4F2D-A06B-80F69F9D8F5D}" type="pres">
      <dgm:prSet presAssocID="{978833A8-8296-4919-B433-A691EFD2CF38}" presName="text_3" presStyleLbl="node1" presStyleIdx="2" presStyleCnt="4">
        <dgm:presLayoutVars>
          <dgm:bulletEnabled val="1"/>
        </dgm:presLayoutVars>
      </dgm:prSet>
      <dgm:spPr/>
      <dgm:t>
        <a:bodyPr/>
        <a:lstStyle/>
        <a:p>
          <a:endParaRPr lang="es-CL"/>
        </a:p>
      </dgm:t>
    </dgm:pt>
    <dgm:pt modelId="{4BA2BAED-3A0C-45A9-BABD-1CE843E6691D}" type="pres">
      <dgm:prSet presAssocID="{978833A8-8296-4919-B433-A691EFD2CF38}" presName="accent_3" presStyleCnt="0"/>
      <dgm:spPr/>
    </dgm:pt>
    <dgm:pt modelId="{4E7AFE78-DD93-4BCB-BFFC-77E5F19A33F6}" type="pres">
      <dgm:prSet presAssocID="{978833A8-8296-4919-B433-A691EFD2CF38}" presName="accentRepeatNode" presStyleLbl="solidFgAcc1" presStyleIdx="2" presStyleCnt="4"/>
      <dgm:spPr/>
    </dgm:pt>
    <dgm:pt modelId="{14F26C8C-B2C5-4791-B8E1-A72AACDB1407}" type="pres">
      <dgm:prSet presAssocID="{A5FBEA0A-AEC4-42A4-A596-CE7D4DAE6B2C}" presName="text_4" presStyleLbl="node1" presStyleIdx="3" presStyleCnt="4">
        <dgm:presLayoutVars>
          <dgm:bulletEnabled val="1"/>
        </dgm:presLayoutVars>
      </dgm:prSet>
      <dgm:spPr/>
      <dgm:t>
        <a:bodyPr/>
        <a:lstStyle/>
        <a:p>
          <a:endParaRPr lang="es-CL"/>
        </a:p>
      </dgm:t>
    </dgm:pt>
    <dgm:pt modelId="{C3255D26-C914-41C6-8514-5C51111F0442}" type="pres">
      <dgm:prSet presAssocID="{A5FBEA0A-AEC4-42A4-A596-CE7D4DAE6B2C}" presName="accent_4" presStyleCnt="0"/>
      <dgm:spPr/>
    </dgm:pt>
    <dgm:pt modelId="{86996A11-9DE1-48FD-9FB0-9AA8786CEA24}" type="pres">
      <dgm:prSet presAssocID="{A5FBEA0A-AEC4-42A4-A596-CE7D4DAE6B2C}" presName="accentRepeatNode" presStyleLbl="solidFgAcc1" presStyleIdx="3" presStyleCnt="4"/>
      <dgm:spPr/>
    </dgm:pt>
  </dgm:ptLst>
  <dgm:cxnLst>
    <dgm:cxn modelId="{4FCC86D5-F4D5-48CD-BB85-2525F7E8FC2C}" type="presOf" srcId="{1C7C222A-4D3D-42FC-982E-C9638D597CAE}" destId="{60BE132E-559F-48A0-8A93-31C0E4895230}" srcOrd="0" destOrd="0" presId="urn:microsoft.com/office/officeart/2008/layout/VerticalCurvedList"/>
    <dgm:cxn modelId="{2ABC3A0B-2D31-4C24-93E2-118ED7E7B460}" type="presOf" srcId="{A81D60E4-C1E7-477F-ABCD-D2D629F46640}" destId="{5B613D39-7B39-4D27-B288-786F1156F5D7}" srcOrd="0" destOrd="0" presId="urn:microsoft.com/office/officeart/2008/layout/VerticalCurvedList"/>
    <dgm:cxn modelId="{13375C80-A48E-4D0E-ACA0-480D965F3FDF}" type="presOf" srcId="{D45FB81A-5CCC-4DFA-BF46-DFB754AE24EA}" destId="{EB4E88EE-9406-4963-9040-795771FD0D65}" srcOrd="0" destOrd="0" presId="urn:microsoft.com/office/officeart/2008/layout/VerticalCurvedList"/>
    <dgm:cxn modelId="{BDB50DBA-D392-4DDA-8F52-08D8222BF81D}" type="presOf" srcId="{978833A8-8296-4919-B433-A691EFD2CF38}" destId="{878CB059-8A9B-4F2D-A06B-80F69F9D8F5D}" srcOrd="0" destOrd="0" presId="urn:microsoft.com/office/officeart/2008/layout/VerticalCurvedList"/>
    <dgm:cxn modelId="{A96BF6BB-A04C-45D0-9EB1-2ABE7D6CDA11}" srcId="{3D8EC22A-531F-4336-AD4D-F7EEF9D2F0E5}" destId="{1C7C222A-4D3D-42FC-982E-C9638D597CAE}" srcOrd="1" destOrd="0" parTransId="{9B53A3C7-9E97-42ED-B5DE-5420D53DED46}" sibTransId="{836CBA18-47DE-40E5-B53B-B8E66D0FCAC1}"/>
    <dgm:cxn modelId="{E17A0A13-B616-475C-A8B7-4A37B6DDE36C}" type="presOf" srcId="{A5FBEA0A-AEC4-42A4-A596-CE7D4DAE6B2C}" destId="{14F26C8C-B2C5-4791-B8E1-A72AACDB1407}" srcOrd="0" destOrd="0" presId="urn:microsoft.com/office/officeart/2008/layout/VerticalCurvedList"/>
    <dgm:cxn modelId="{08296251-0200-4838-AC8D-CDF2FC7C0765}" srcId="{3D8EC22A-531F-4336-AD4D-F7EEF9D2F0E5}" destId="{A81D60E4-C1E7-477F-ABCD-D2D629F46640}" srcOrd="0" destOrd="0" parTransId="{FE2FE11D-D20F-4001-932C-7B6766DCEB78}" sibTransId="{D45FB81A-5CCC-4DFA-BF46-DFB754AE24EA}"/>
    <dgm:cxn modelId="{B6F6BC16-0BC4-48A3-A229-CACB7BC7E221}" srcId="{3D8EC22A-531F-4336-AD4D-F7EEF9D2F0E5}" destId="{A5FBEA0A-AEC4-42A4-A596-CE7D4DAE6B2C}" srcOrd="3" destOrd="0" parTransId="{70FEFF47-30F7-4D4B-9456-FFB9F34B4F38}" sibTransId="{F3FEF7DF-E0BE-44FF-A8AB-6EB47BFCE99D}"/>
    <dgm:cxn modelId="{8530D455-199F-45F2-8A93-4B1FE7A7D203}" type="presOf" srcId="{3D8EC22A-531F-4336-AD4D-F7EEF9D2F0E5}" destId="{A7C35370-29B7-48FE-8B7F-3299F2A4E4A9}" srcOrd="0" destOrd="0" presId="urn:microsoft.com/office/officeart/2008/layout/VerticalCurvedList"/>
    <dgm:cxn modelId="{2DBB3695-6237-4B5B-9BEA-76DFD675F0F8}" srcId="{3D8EC22A-531F-4336-AD4D-F7EEF9D2F0E5}" destId="{978833A8-8296-4919-B433-A691EFD2CF38}" srcOrd="2" destOrd="0" parTransId="{06CFAFFD-8A2D-4B5E-89C6-23FAC684BC6A}" sibTransId="{DCCAC8A3-1792-4D8C-8296-14694B06F470}"/>
    <dgm:cxn modelId="{3911882A-E30F-4202-AB39-D6758564AA87}" type="presParOf" srcId="{A7C35370-29B7-48FE-8B7F-3299F2A4E4A9}" destId="{91607370-F669-4563-9F93-06A1F4AAE27F}" srcOrd="0" destOrd="0" presId="urn:microsoft.com/office/officeart/2008/layout/VerticalCurvedList"/>
    <dgm:cxn modelId="{5F5FFDB2-01B2-46CB-8A0C-E9DDF143D475}" type="presParOf" srcId="{91607370-F669-4563-9F93-06A1F4AAE27F}" destId="{08C4D231-FB83-4ACF-9999-333767B6407B}" srcOrd="0" destOrd="0" presId="urn:microsoft.com/office/officeart/2008/layout/VerticalCurvedList"/>
    <dgm:cxn modelId="{31A29D75-7891-4876-BC7A-3324CF06BB70}" type="presParOf" srcId="{08C4D231-FB83-4ACF-9999-333767B6407B}" destId="{7C12BAA5-720D-4AF4-9FB4-35FA44999600}" srcOrd="0" destOrd="0" presId="urn:microsoft.com/office/officeart/2008/layout/VerticalCurvedList"/>
    <dgm:cxn modelId="{DD254DA5-B896-40E4-BD2F-62F83867E619}" type="presParOf" srcId="{08C4D231-FB83-4ACF-9999-333767B6407B}" destId="{EB4E88EE-9406-4963-9040-795771FD0D65}" srcOrd="1" destOrd="0" presId="urn:microsoft.com/office/officeart/2008/layout/VerticalCurvedList"/>
    <dgm:cxn modelId="{748BA947-8E81-408D-9690-3AC91AE80A3C}" type="presParOf" srcId="{08C4D231-FB83-4ACF-9999-333767B6407B}" destId="{AEE21277-E08F-429F-96C1-9158A5C9D091}" srcOrd="2" destOrd="0" presId="urn:microsoft.com/office/officeart/2008/layout/VerticalCurvedList"/>
    <dgm:cxn modelId="{88734683-1F6F-4F03-8E6A-64D7D67A76EE}" type="presParOf" srcId="{08C4D231-FB83-4ACF-9999-333767B6407B}" destId="{67E01EE4-FD7C-489A-8C92-1D63E296F13A}" srcOrd="3" destOrd="0" presId="urn:microsoft.com/office/officeart/2008/layout/VerticalCurvedList"/>
    <dgm:cxn modelId="{2BEDE6AB-623F-410A-B060-A1367AA466CF}" type="presParOf" srcId="{91607370-F669-4563-9F93-06A1F4AAE27F}" destId="{5B613D39-7B39-4D27-B288-786F1156F5D7}" srcOrd="1" destOrd="0" presId="urn:microsoft.com/office/officeart/2008/layout/VerticalCurvedList"/>
    <dgm:cxn modelId="{AD734698-24C4-44A9-B2F9-D78EC3EEA59A}" type="presParOf" srcId="{91607370-F669-4563-9F93-06A1F4AAE27F}" destId="{C0B02DD3-B4A0-47A8-AD38-A31173C032B9}" srcOrd="2" destOrd="0" presId="urn:microsoft.com/office/officeart/2008/layout/VerticalCurvedList"/>
    <dgm:cxn modelId="{1FC16E68-184E-4600-B0B4-C1A47B49C2D0}" type="presParOf" srcId="{C0B02DD3-B4A0-47A8-AD38-A31173C032B9}" destId="{A55491CA-99C9-48E7-B458-6A9A2FCBC5E9}" srcOrd="0" destOrd="0" presId="urn:microsoft.com/office/officeart/2008/layout/VerticalCurvedList"/>
    <dgm:cxn modelId="{44F0ED51-F466-4A19-97EB-3831856541B8}" type="presParOf" srcId="{91607370-F669-4563-9F93-06A1F4AAE27F}" destId="{60BE132E-559F-48A0-8A93-31C0E4895230}" srcOrd="3" destOrd="0" presId="urn:microsoft.com/office/officeart/2008/layout/VerticalCurvedList"/>
    <dgm:cxn modelId="{ECAE3E02-36D0-488E-9D33-26FAA53C049E}" type="presParOf" srcId="{91607370-F669-4563-9F93-06A1F4AAE27F}" destId="{5C815308-BFFD-42DF-988F-ED3ED76861CE}" srcOrd="4" destOrd="0" presId="urn:microsoft.com/office/officeart/2008/layout/VerticalCurvedList"/>
    <dgm:cxn modelId="{C6543CD6-3B12-404B-A580-5E50925C02E8}" type="presParOf" srcId="{5C815308-BFFD-42DF-988F-ED3ED76861CE}" destId="{128D2C2D-D5A5-4653-A45F-8FECC2E7D580}" srcOrd="0" destOrd="0" presId="urn:microsoft.com/office/officeart/2008/layout/VerticalCurvedList"/>
    <dgm:cxn modelId="{4412A572-0BA7-4FD3-A097-CB93CE9F290B}" type="presParOf" srcId="{91607370-F669-4563-9F93-06A1F4AAE27F}" destId="{878CB059-8A9B-4F2D-A06B-80F69F9D8F5D}" srcOrd="5" destOrd="0" presId="urn:microsoft.com/office/officeart/2008/layout/VerticalCurvedList"/>
    <dgm:cxn modelId="{0E7E343C-F123-4539-BDC5-66CF0EECBE35}" type="presParOf" srcId="{91607370-F669-4563-9F93-06A1F4AAE27F}" destId="{4BA2BAED-3A0C-45A9-BABD-1CE843E6691D}" srcOrd="6" destOrd="0" presId="urn:microsoft.com/office/officeart/2008/layout/VerticalCurvedList"/>
    <dgm:cxn modelId="{23368E31-7613-4851-8F2B-683907FED307}" type="presParOf" srcId="{4BA2BAED-3A0C-45A9-BABD-1CE843E6691D}" destId="{4E7AFE78-DD93-4BCB-BFFC-77E5F19A33F6}" srcOrd="0" destOrd="0" presId="urn:microsoft.com/office/officeart/2008/layout/VerticalCurvedList"/>
    <dgm:cxn modelId="{57C358AD-CDC6-4281-8CA5-7077C8BE1493}" type="presParOf" srcId="{91607370-F669-4563-9F93-06A1F4AAE27F}" destId="{14F26C8C-B2C5-4791-B8E1-A72AACDB1407}" srcOrd="7" destOrd="0" presId="urn:microsoft.com/office/officeart/2008/layout/VerticalCurvedList"/>
    <dgm:cxn modelId="{DD17D624-DF5D-42F2-A069-7FA7E0E914E4}" type="presParOf" srcId="{91607370-F669-4563-9F93-06A1F4AAE27F}" destId="{C3255D26-C914-41C6-8514-5C51111F0442}" srcOrd="8" destOrd="0" presId="urn:microsoft.com/office/officeart/2008/layout/VerticalCurvedList"/>
    <dgm:cxn modelId="{C571110D-D78F-461D-8845-938D3775BD82}" type="presParOf" srcId="{C3255D26-C914-41C6-8514-5C51111F0442}" destId="{86996A11-9DE1-48FD-9FB0-9AA8786CEA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26833" cy="463550"/>
          </a:xfrm>
          <a:prstGeom prst="rect">
            <a:avLst/>
          </a:prstGeom>
        </p:spPr>
        <p:txBody>
          <a:bodyPr vert="horz" lIns="92530" tIns="46263" rIns="92530" bIns="46263" rtlCol="0"/>
          <a:lstStyle>
            <a:lvl1pPr algn="l">
              <a:defRPr sz="1200"/>
            </a:lvl1pPr>
          </a:lstStyle>
          <a:p>
            <a:pPr>
              <a:defRPr/>
            </a:pPr>
            <a:endParaRPr lang="es-CL"/>
          </a:p>
        </p:txBody>
      </p:sp>
      <p:sp>
        <p:nvSpPr>
          <p:cNvPr id="3" name="2 Marcador de fecha"/>
          <p:cNvSpPr>
            <a:spLocks noGrp="1"/>
          </p:cNvSpPr>
          <p:nvPr>
            <p:ph type="dt" sz="quarter" idx="1"/>
          </p:nvPr>
        </p:nvSpPr>
        <p:spPr>
          <a:xfrm>
            <a:off x="3956553" y="1"/>
            <a:ext cx="3026833" cy="463550"/>
          </a:xfrm>
          <a:prstGeom prst="rect">
            <a:avLst/>
          </a:prstGeom>
        </p:spPr>
        <p:txBody>
          <a:bodyPr vert="horz" lIns="92530" tIns="46263" rIns="92530" bIns="46263" rtlCol="0"/>
          <a:lstStyle>
            <a:lvl1pPr algn="r">
              <a:defRPr sz="1200"/>
            </a:lvl1pPr>
          </a:lstStyle>
          <a:p>
            <a:pPr>
              <a:defRPr/>
            </a:pPr>
            <a:fld id="{87074CB5-B204-4BA4-8BBB-E32F30E39343}" type="datetimeFigureOut">
              <a:rPr lang="es-CL"/>
              <a:pPr>
                <a:defRPr/>
              </a:pPr>
              <a:t>08-08-2016</a:t>
            </a:fld>
            <a:endParaRPr lang="es-CL"/>
          </a:p>
        </p:txBody>
      </p:sp>
      <p:sp>
        <p:nvSpPr>
          <p:cNvPr id="4" name="3 Marcador de pie de página"/>
          <p:cNvSpPr>
            <a:spLocks noGrp="1"/>
          </p:cNvSpPr>
          <p:nvPr>
            <p:ph type="ftr" sz="quarter" idx="2"/>
          </p:nvPr>
        </p:nvSpPr>
        <p:spPr>
          <a:xfrm>
            <a:off x="1" y="8805841"/>
            <a:ext cx="3026833" cy="463550"/>
          </a:xfrm>
          <a:prstGeom prst="rect">
            <a:avLst/>
          </a:prstGeom>
        </p:spPr>
        <p:txBody>
          <a:bodyPr vert="horz" lIns="92530" tIns="46263" rIns="92530" bIns="46263" rtlCol="0" anchor="b"/>
          <a:lstStyle>
            <a:lvl1pPr algn="l">
              <a:defRPr sz="1200"/>
            </a:lvl1pPr>
          </a:lstStyle>
          <a:p>
            <a:pPr>
              <a:defRPr/>
            </a:pPr>
            <a:endParaRPr lang="es-CL"/>
          </a:p>
        </p:txBody>
      </p:sp>
      <p:sp>
        <p:nvSpPr>
          <p:cNvPr id="5" name="4 Marcador de número de diapositiva"/>
          <p:cNvSpPr>
            <a:spLocks noGrp="1"/>
          </p:cNvSpPr>
          <p:nvPr>
            <p:ph type="sldNum" sz="quarter" idx="3"/>
          </p:nvPr>
        </p:nvSpPr>
        <p:spPr>
          <a:xfrm>
            <a:off x="3956553" y="8805841"/>
            <a:ext cx="3026833" cy="463550"/>
          </a:xfrm>
          <a:prstGeom prst="rect">
            <a:avLst/>
          </a:prstGeom>
        </p:spPr>
        <p:txBody>
          <a:bodyPr vert="horz" lIns="92530" tIns="46263" rIns="92530" bIns="46263" rtlCol="0" anchor="b"/>
          <a:lstStyle>
            <a:lvl1pPr algn="r">
              <a:defRPr sz="1200"/>
            </a:lvl1pPr>
          </a:lstStyle>
          <a:p>
            <a:pPr>
              <a:defRPr/>
            </a:pPr>
            <a:fld id="{B3917E1B-D3E7-4235-B3A2-786DAAAE3338}" type="slidenum">
              <a:rPr lang="es-CL"/>
              <a:pPr>
                <a:defRPr/>
              </a:pPr>
              <a:t>‹Nº›</a:t>
            </a:fld>
            <a:endParaRPr lang="es-CL"/>
          </a:p>
        </p:txBody>
      </p:sp>
    </p:spTree>
    <p:extLst>
      <p:ext uri="{BB962C8B-B14F-4D97-AF65-F5344CB8AC3E}">
        <p14:creationId xmlns:p14="http://schemas.microsoft.com/office/powerpoint/2010/main" val="1060489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3550"/>
          </a:xfrm>
          <a:prstGeom prst="rect">
            <a:avLst/>
          </a:prstGeom>
        </p:spPr>
        <p:txBody>
          <a:bodyPr vert="horz" wrap="square" lIns="92530" tIns="46263" rIns="92530" bIns="46263"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56553" y="1"/>
            <a:ext cx="3026833" cy="463550"/>
          </a:xfrm>
          <a:prstGeom prst="rect">
            <a:avLst/>
          </a:prstGeom>
        </p:spPr>
        <p:txBody>
          <a:bodyPr vert="horz" wrap="square" lIns="92530" tIns="46263" rIns="92530" bIns="46263" numCol="1" anchor="t" anchorCtr="0" compatLnSpc="1">
            <a:prstTxWarp prst="textNoShape">
              <a:avLst/>
            </a:prstTxWarp>
          </a:bodyPr>
          <a:lstStyle>
            <a:lvl1pPr algn="r">
              <a:defRPr sz="1200">
                <a:latin typeface="Calibri" pitchFamily="34" charset="0"/>
              </a:defRPr>
            </a:lvl1pPr>
          </a:lstStyle>
          <a:p>
            <a:pPr>
              <a:defRPr/>
            </a:pPr>
            <a:fld id="{E561D5FA-8C32-4F44-B69B-22167F73504F}" type="datetime1">
              <a:rPr lang="en-US"/>
              <a:pPr>
                <a:defRPr/>
              </a:pPr>
              <a:t>8/8/2016</a:t>
            </a:fld>
            <a:endParaRPr lang="en-US"/>
          </a:p>
        </p:txBody>
      </p:sp>
      <p:sp>
        <p:nvSpPr>
          <p:cNvPr id="4" name="Slide Image Placeholder 3"/>
          <p:cNvSpPr>
            <a:spLocks noGrp="1" noRot="1" noChangeAspect="1"/>
          </p:cNvSpPr>
          <p:nvPr>
            <p:ph type="sldImg" idx="2"/>
          </p:nvPr>
        </p:nvSpPr>
        <p:spPr>
          <a:xfrm>
            <a:off x="1176338" y="696913"/>
            <a:ext cx="4632325" cy="3475037"/>
          </a:xfrm>
          <a:prstGeom prst="rect">
            <a:avLst/>
          </a:prstGeom>
          <a:noFill/>
          <a:ln w="12700">
            <a:solidFill>
              <a:prstClr val="black"/>
            </a:solidFill>
          </a:ln>
        </p:spPr>
        <p:txBody>
          <a:bodyPr vert="horz" wrap="square" lIns="92530" tIns="46263" rIns="92530" bIns="46263"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698500" y="4403727"/>
            <a:ext cx="5588000" cy="4171950"/>
          </a:xfrm>
          <a:prstGeom prst="rect">
            <a:avLst/>
          </a:prstGeom>
        </p:spPr>
        <p:txBody>
          <a:bodyPr vert="horz" wrap="square" lIns="92530" tIns="46263" rIns="92530" bIns="4626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05841"/>
            <a:ext cx="3026833" cy="463550"/>
          </a:xfrm>
          <a:prstGeom prst="rect">
            <a:avLst/>
          </a:prstGeom>
        </p:spPr>
        <p:txBody>
          <a:bodyPr vert="horz" wrap="square" lIns="92530" tIns="46263" rIns="92530" bIns="46263"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56553" y="8805841"/>
            <a:ext cx="3026833" cy="463550"/>
          </a:xfrm>
          <a:prstGeom prst="rect">
            <a:avLst/>
          </a:prstGeom>
        </p:spPr>
        <p:txBody>
          <a:bodyPr vert="horz" wrap="square" lIns="92530" tIns="46263" rIns="92530" bIns="46263" numCol="1" anchor="b" anchorCtr="0" compatLnSpc="1">
            <a:prstTxWarp prst="textNoShape">
              <a:avLst/>
            </a:prstTxWarp>
          </a:bodyPr>
          <a:lstStyle>
            <a:lvl1pPr algn="r">
              <a:defRPr sz="1200">
                <a:latin typeface="Calibri" pitchFamily="34" charset="0"/>
              </a:defRPr>
            </a:lvl1pPr>
          </a:lstStyle>
          <a:p>
            <a:pPr>
              <a:defRPr/>
            </a:pPr>
            <a:fld id="{354FBC48-3197-48F0-BB24-A49EFDC4110B}" type="slidenum">
              <a:rPr lang="en-US"/>
              <a:pPr>
                <a:defRPr/>
              </a:pPr>
              <a:t>‹Nº›</a:t>
            </a:fld>
            <a:endParaRPr lang="en-US"/>
          </a:p>
        </p:txBody>
      </p:sp>
    </p:spTree>
    <p:extLst>
      <p:ext uri="{BB962C8B-B14F-4D97-AF65-F5344CB8AC3E}">
        <p14:creationId xmlns:p14="http://schemas.microsoft.com/office/powerpoint/2010/main" val="5187983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940F277-BEFD-4C94-82FF-F2B65CCB492E}" type="datetime1">
              <a:rPr lang="en-US"/>
              <a:pPr>
                <a:defRPr/>
              </a:pPr>
              <a:t>8/8/2016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8D7E267-B419-4DC3-8EB3-20282214E684}" type="slidenum">
              <a:rPr lang="en-US"/>
              <a:pPr>
                <a:defRPr/>
              </a:pPr>
              <a:t>‹Nº›</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55E43C8A-D77A-4735-8957-A9B9026B284E}" type="slidenum">
              <a:rPr lang="en-US"/>
              <a:pPr>
                <a:defRPr/>
              </a:pPr>
              <a:t>‹Nº›</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4E43491C-967C-4C2E-9227-93D071E28091}" type="slidenum">
              <a:rPr lang="en-US"/>
              <a:pPr>
                <a:defRPr/>
              </a:pPr>
              <a:t>‹Nº›</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08EA3CC-4442-47B8-B49B-DC27E73CD06F}" type="datetime1">
              <a:rPr lang="en-US"/>
              <a:pPr>
                <a:defRPr/>
              </a:pPr>
              <a:t>8/8/2016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7AF1889-45F3-4DCE-8B07-F6AF987ACB17}" type="slidenum">
              <a:rPr lang="en-US"/>
              <a:pPr>
                <a:defRPr/>
              </a:pPr>
              <a:t>‹Nº›</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15D46C3-E0D5-4069-9B3B-DC246B902F6B}" type="datetime1">
              <a:rPr lang="en-US"/>
              <a:pPr>
                <a:defRPr/>
              </a:pPr>
              <a:t>8/8/2016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7903D23-886A-4230-AB5F-FEAB7F237773}" type="slidenum">
              <a:rPr lang="en-US"/>
              <a:pPr>
                <a:defRPr/>
              </a:pPr>
              <a:t>‹Nº›</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84A4D28-E197-4B9C-B068-D897C08AAB09}" type="datetime1">
              <a:rPr lang="en-US"/>
              <a:pPr>
                <a:defRPr/>
              </a:pPr>
              <a:t>8/8/2016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042CBC0-1508-4A65-8B15-21FFA41D6DF3}" type="slidenum">
              <a:rPr lang="en-US"/>
              <a:pPr>
                <a:defRPr/>
              </a:pPr>
              <a:t>‹Nº›</a:t>
            </a:fld>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D4B81BD-6DE0-4D64-AE54-C505215B876E}" type="datetime1">
              <a:rPr lang="en-US"/>
              <a:pPr>
                <a:defRPr/>
              </a:pPr>
              <a:t>8/8/2016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1BBCF97-9B9A-4221-9FF2-B1F8E826F8A8}" type="slidenum">
              <a:rPr lang="en-US"/>
              <a:pPr>
                <a:defRPr/>
              </a:pPr>
              <a:t>‹Nº›</a:t>
            </a:fld>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39B7071-CEED-41EB-8EEF-4778461A6542}" type="datetime1">
              <a:rPr lang="en-US"/>
              <a:pPr>
                <a:defRPr/>
              </a:pPr>
              <a:t>8/8/2016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C018E9B-F9E5-42F5-AC54-30AFE20AA9BA}" type="slidenum">
              <a:rPr lang="en-US"/>
              <a:pPr>
                <a:defRPr/>
              </a:pPr>
              <a:t>‹Nº›</a:t>
            </a:fld>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CAA0439-C8F7-45CE-AA60-A8674F621FFA}" type="datetime1">
              <a:rPr lang="en-US"/>
              <a:pPr>
                <a:defRPr/>
              </a:pPr>
              <a:t>8/8/2016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400FFD1-9894-4DF0-839A-E394BB18B151}" type="slidenum">
              <a:rPr lang="en-US"/>
              <a:pPr>
                <a:defRPr/>
              </a:pPr>
              <a:t>‹Nº›</a:t>
            </a:fld>
            <a:endParaRPr 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0DC3504-F44B-4B42-B2D7-7324A8ED8A55}" type="datetime1">
              <a:rPr lang="en-US"/>
              <a:pPr>
                <a:defRPr/>
              </a:pPr>
              <a:t>8/8/2016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33D3E51-856E-4B51-80B6-06E66BAAEA51}" type="slidenum">
              <a:rPr lang="en-US"/>
              <a:pPr>
                <a:defRPr/>
              </a:pPr>
              <a:t>‹Nº›</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DCFAC51-C73B-4FEA-946F-0FAC4E5F2C53}" type="datetime1">
              <a:rPr lang="en-US"/>
              <a:pPr>
                <a:defRPr/>
              </a:pPr>
              <a:t>8/8/2016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5BD1AF5-FE4C-4DA2-8147-C3512EC4BEE8}" type="slidenum">
              <a:rPr lang="en-US"/>
              <a:pPr>
                <a:defRPr/>
              </a:pPr>
              <a:t>‹Nº›</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395319D-3E6C-49B2-9FAA-BE7406EC9F0F}" type="slidenum">
              <a:rPr lang="en-US"/>
              <a:pPr>
                <a:defRPr/>
              </a:pPr>
              <a:t>‹Nº›</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9C0A80E-590A-4172-B863-6C1078CC5651}" type="datetime1">
              <a:rPr lang="en-US"/>
              <a:pPr>
                <a:defRPr/>
              </a:pPr>
              <a:t>8/8/2016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8F57C6F-9516-4709-8B6D-8ECDCD19D4B8}" type="slidenum">
              <a:rPr lang="en-US"/>
              <a:pPr>
                <a:defRPr/>
              </a:pPr>
              <a:t>‹Nº›</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D86498-4FE1-499C-9265-33C7703901F6}" type="datetime1">
              <a:rPr lang="en-US"/>
              <a:pPr>
                <a:defRPr/>
              </a:pPr>
              <a:t>8/8/2016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B056F21-9ECD-4DD8-B9AE-2CF16EF1A665}" type="slidenum">
              <a:rPr lang="en-US"/>
              <a:pPr>
                <a:defRPr/>
              </a:pPr>
              <a:t>‹Nº›</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44AA82A-3294-4FB5-943D-34B597479294}" type="datetime1">
              <a:rPr lang="en-US"/>
              <a:pPr>
                <a:defRPr/>
              </a:pPr>
              <a:t>8/8/2016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E06A958-0127-4826-852F-F30E90C1B05F}" type="slidenum">
              <a:rPr lang="en-US"/>
              <a:pPr>
                <a:defRPr/>
              </a:pPr>
              <a:t>‹Nº›</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3D26B64-0CCA-456E-B356-865E1F573976}" type="datetime1">
              <a:rPr lang="en-US"/>
              <a:pPr>
                <a:defRPr/>
              </a:pPr>
              <a:t>8/8/2016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87F822D-C2DB-4AB5-8443-408C59B35373}" type="slidenum">
              <a:rPr lang="en-US"/>
              <a:pPr>
                <a:defRPr/>
              </a:pPr>
              <a:t>‹Nº›</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54BC636-708C-40C0-8013-19FF0880E215}" type="datetime1">
              <a:rPr lang="en-US"/>
              <a:pPr>
                <a:defRPr/>
              </a:pPr>
              <a:t>8/8/2016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3719ACDF-8D51-40DA-94C2-307C1802F4A1}" type="slidenum">
              <a:rPr lang="en-US"/>
              <a:pPr>
                <a:defRPr/>
              </a:pPr>
              <a:t>‹Nº›</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0123535-7117-4770-91AB-258FB866E914}" type="datetime1">
              <a:rPr lang="en-US"/>
              <a:pPr>
                <a:defRPr/>
              </a:pPr>
              <a:t>8/8/2016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68432CC4-7852-4F72-90E3-0ABC93C140DC}" type="slidenum">
              <a:rPr lang="en-US"/>
              <a:pPr>
                <a:defRPr/>
              </a:pPr>
              <a:t>‹Nº›</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EB98FBBB-9152-4A4D-956B-D6406662236F}" type="slidenum">
              <a:rPr lang="en-US"/>
              <a:pPr>
                <a:defRPr/>
              </a:pPr>
              <a:t>‹Nº›</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B5DCE0D7-3AE3-4210-BA89-3FACDE8DFCF6}" type="slidenum">
              <a:rPr lang="en-US"/>
              <a:pPr>
                <a:defRPr/>
              </a:pPr>
              <a:t>‹Nº›</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051BFB23-B6C3-4F39-9CA5-867379EE03D8}" type="slidenum">
              <a:rPr lang="en-US"/>
              <a:pPr>
                <a:defRPr/>
              </a:pPr>
              <a:t>‹Nº›</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69CB1031-5051-484D-9B4E-777EF85E86B9}" type="slidenum">
              <a:rPr lang="en-US"/>
              <a:pPr>
                <a:defRPr/>
              </a:pPr>
              <a:t>‹Nº›</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a:defRPr/>
            </a:pPr>
            <a:fld id="{D28FE66C-1116-4B50-BF50-08254F8298AD}" type="slidenum">
              <a:rPr lang="en-US"/>
              <a:pPr>
                <a:defRPr/>
              </a:pPr>
              <a:t>‹Nº›</a:t>
            </a:fld>
            <a:endParaRPr lang="en-US"/>
          </a:p>
        </p:txBody>
      </p:sp>
      <p:sp>
        <p:nvSpPr>
          <p:cNvPr id="2054"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
        <p:nvSpPr>
          <p:cNvPr id="2055"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
        <p:nvSpPr>
          <p:cNvPr id="2056"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
        <p:nvSpPr>
          <p:cNvPr id="2057"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ransition>
    <p:fade thruBlk="1"/>
  </p:transition>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3075" name="Rectangle 13"/>
          <p:cNvSpPr>
            <a:spLocks noChangeArrowheads="1"/>
          </p:cNvSpPr>
          <p:nvPr userDrawn="1"/>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ES">
              <a:solidFill>
                <a:srgbClr val="FFFFFF"/>
              </a:solidFill>
              <a:latin typeface="Calibri" pitchFamily="34" charset="0"/>
            </a:endParaRPr>
          </a:p>
        </p:txBody>
      </p:sp>
      <p:grpSp>
        <p:nvGrpSpPr>
          <p:cNvPr id="3076"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308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308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3077" name="Rectangle 12"/>
          <p:cNvSpPr>
            <a:spLocks noChangeArrowheads="1"/>
          </p:cNvSpPr>
          <p:nvPr userDrawn="1"/>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ES">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transition>
    <p:fade thruBlk="1"/>
  </p:transition>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ubtitle 2"/>
          <p:cNvSpPr>
            <a:spLocks noGrp="1"/>
          </p:cNvSpPr>
          <p:nvPr>
            <p:ph type="subTitle" idx="1"/>
          </p:nvPr>
        </p:nvSpPr>
        <p:spPr bwMode="auto">
          <a:xfrm>
            <a:off x="2858451" y="712929"/>
            <a:ext cx="3096344" cy="360040"/>
          </a:xfrm>
          <a:noFill/>
          <a:ln>
            <a:miter lim="800000"/>
            <a:headEnd/>
            <a:tailEnd/>
          </a:ln>
        </p:spPr>
        <p:txBody>
          <a:bodyPr vert="horz" wrap="square" lIns="91440" tIns="45720" rIns="91440" bIns="45720" numCol="1" anchor="t" anchorCtr="0" compatLnSpc="1">
            <a:prstTxWarp prst="textNoShape">
              <a:avLst/>
            </a:prstTxWarp>
          </a:bodyPr>
          <a:lstStyle/>
          <a:p>
            <a:r>
              <a:rPr lang="es-ES_tradnl" sz="1200" b="1" dirty="0">
                <a:solidFill>
                  <a:schemeClr val="accent1">
                    <a:lumMod val="75000"/>
                  </a:schemeClr>
                </a:solidFill>
                <a:latin typeface="Verdana"/>
                <a:cs typeface="Verdana"/>
                <a:sym typeface="Verdana" pitchFamily="34" charset="0"/>
              </a:rPr>
              <a:t>Mesa de Trabajo </a:t>
            </a:r>
            <a:endParaRPr lang="es-ES_tradnl" sz="1200" b="1" dirty="0" smtClean="0">
              <a:solidFill>
                <a:schemeClr val="accent1">
                  <a:lumMod val="75000"/>
                </a:schemeClr>
              </a:solidFill>
              <a:latin typeface="Verdana"/>
              <a:cs typeface="Verdana"/>
              <a:sym typeface="Verdana" pitchFamily="34" charset="0"/>
            </a:endParaRPr>
          </a:p>
          <a:p>
            <a:r>
              <a:rPr lang="es-ES_tradnl" sz="1200" b="1" dirty="0" smtClean="0">
                <a:solidFill>
                  <a:schemeClr val="accent1">
                    <a:lumMod val="75000"/>
                  </a:schemeClr>
                </a:solidFill>
                <a:latin typeface="Verdana"/>
                <a:cs typeface="Verdana"/>
                <a:sym typeface="Verdana" pitchFamily="34" charset="0"/>
              </a:rPr>
              <a:t>Modernización </a:t>
            </a:r>
            <a:r>
              <a:rPr lang="es-ES_tradnl" sz="1200" b="1" dirty="0">
                <a:solidFill>
                  <a:schemeClr val="accent1">
                    <a:lumMod val="75000"/>
                  </a:schemeClr>
                </a:solidFill>
                <a:latin typeface="Verdana"/>
                <a:cs typeface="Verdana"/>
                <a:sym typeface="Verdana" pitchFamily="34" charset="0"/>
              </a:rPr>
              <a:t>de los Recursos </a:t>
            </a:r>
            <a:r>
              <a:rPr lang="es-ES_tradnl" sz="1200" b="1" dirty="0" smtClean="0">
                <a:solidFill>
                  <a:schemeClr val="accent1">
                    <a:lumMod val="75000"/>
                  </a:schemeClr>
                </a:solidFill>
                <a:latin typeface="Verdana"/>
                <a:cs typeface="Verdana"/>
                <a:sym typeface="Verdana" pitchFamily="34" charset="0"/>
              </a:rPr>
              <a:t>Humanos DT</a:t>
            </a:r>
            <a:endParaRPr lang="es-ES_tradnl" sz="1200" b="1" dirty="0">
              <a:solidFill>
                <a:schemeClr val="accent1">
                  <a:lumMod val="75000"/>
                </a:schemeClr>
              </a:solidFill>
              <a:latin typeface="Verdana"/>
              <a:cs typeface="Verdana"/>
              <a:sym typeface="Verdana" pitchFamily="34" charset="0"/>
            </a:endParaRPr>
          </a:p>
        </p:txBody>
      </p:sp>
      <p:sp>
        <p:nvSpPr>
          <p:cNvPr id="4" name="3 Título"/>
          <p:cNvSpPr>
            <a:spLocks noGrp="1"/>
          </p:cNvSpPr>
          <p:nvPr>
            <p:ph type="ctrTitle"/>
          </p:nvPr>
        </p:nvSpPr>
        <p:spPr>
          <a:xfrm>
            <a:off x="505603" y="2132856"/>
            <a:ext cx="8234088" cy="1828800"/>
          </a:xfrm>
        </p:spPr>
        <p:txBody>
          <a:bodyPr/>
          <a:lstStyle/>
          <a:p>
            <a:pPr algn="ctr"/>
            <a:r>
              <a:rPr lang="es-CL" sz="3200" b="1" dirty="0" smtClean="0">
                <a:solidFill>
                  <a:schemeClr val="tx1"/>
                </a:solidFill>
                <a:latin typeface="+mj-lt"/>
              </a:rPr>
              <a:t>Proceso de Modernización de la Dirección del Trabajo</a:t>
            </a:r>
            <a:br>
              <a:rPr lang="es-CL" sz="3200" b="1" dirty="0" smtClean="0">
                <a:solidFill>
                  <a:schemeClr val="tx1"/>
                </a:solidFill>
                <a:latin typeface="+mj-lt"/>
              </a:rPr>
            </a:br>
            <a:r>
              <a:rPr lang="es-CL" sz="3200" b="1" dirty="0" smtClean="0">
                <a:solidFill>
                  <a:schemeClr val="tx1"/>
                </a:solidFill>
                <a:latin typeface="+mj-lt"/>
              </a:rPr>
              <a:t/>
            </a:r>
            <a:br>
              <a:rPr lang="es-CL" sz="3200" b="1" dirty="0" smtClean="0">
                <a:solidFill>
                  <a:schemeClr val="tx1"/>
                </a:solidFill>
                <a:latin typeface="+mj-lt"/>
              </a:rPr>
            </a:br>
            <a:r>
              <a:rPr lang="es-CL" sz="3200" b="1" dirty="0" smtClean="0">
                <a:solidFill>
                  <a:schemeClr val="tx1"/>
                </a:solidFill>
                <a:latin typeface="+mj-lt"/>
              </a:rPr>
              <a:t>Principales Avances y Desafíos </a:t>
            </a:r>
            <a:endParaRPr lang="es-CL" sz="3000" b="1" dirty="0">
              <a:solidFill>
                <a:schemeClr val="tx1"/>
              </a:solidFill>
              <a:latin typeface="+mj-lt"/>
            </a:endParaRPr>
          </a:p>
        </p:txBody>
      </p:sp>
      <p:cxnSp>
        <p:nvCxnSpPr>
          <p:cNvPr id="5" name="5 Conector recto"/>
          <p:cNvCxnSpPr/>
          <p:nvPr/>
        </p:nvCxnSpPr>
        <p:spPr>
          <a:xfrm>
            <a:off x="2858451" y="4365104"/>
            <a:ext cx="3528392"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5724128" y="5517232"/>
            <a:ext cx="2831224"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Font typeface="Arial" pitchFamily="34" charset="0"/>
              <a:buNone/>
            </a:pPr>
            <a:r>
              <a:rPr lang="es-ES_tradnl" sz="1200" b="1" dirty="0">
                <a:latin typeface="Verdana"/>
                <a:cs typeface="Verdana"/>
                <a:sym typeface="Verdana" pitchFamily="34" charset="0"/>
              </a:rPr>
              <a:t>Santiago, 8 de Agosto de 2016</a:t>
            </a:r>
            <a:endParaRPr lang="en-US" sz="1200" b="1" dirty="0">
              <a:latin typeface="Verdana"/>
              <a:cs typeface="Verdana"/>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71736"/>
            <a:ext cx="1268760" cy="1268760"/>
          </a:xfrm>
          <a:prstGeom prst="rect">
            <a:avLst/>
          </a:prstGeom>
        </p:spPr>
      </p:pic>
    </p:spTree>
    <p:extLst>
      <p:ext uri="{BB962C8B-B14F-4D97-AF65-F5344CB8AC3E}">
        <p14:creationId xmlns:p14="http://schemas.microsoft.com/office/powerpoint/2010/main" val="196125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p:cNvCxnSpPr/>
          <p:nvPr/>
        </p:nvCxnSpPr>
        <p:spPr>
          <a:xfrm>
            <a:off x="963364"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1218512" y="121008"/>
            <a:ext cx="6552728" cy="738664"/>
          </a:xfrm>
          <a:prstGeom prst="rect">
            <a:avLst/>
          </a:prstGeom>
        </p:spPr>
        <p:txBody>
          <a:bodyPr wrap="square">
            <a:spAutoFit/>
          </a:bodyPr>
          <a:lstStyle/>
          <a:p>
            <a:pPr algn="ctr" eaLnBrk="0" hangingPunct="0"/>
            <a:r>
              <a:rPr lang="es-ES" sz="2200" b="1" dirty="0" smtClean="0">
                <a:latin typeface="+mn-lt"/>
                <a:cs typeface="Verdana"/>
              </a:rPr>
              <a:t>Puntos de Referencia </a:t>
            </a:r>
            <a:endParaRPr lang="es-ES" sz="2200" b="1" dirty="0">
              <a:latin typeface="+mn-lt"/>
              <a:cs typeface="Verdana"/>
            </a:endParaRPr>
          </a:p>
          <a:p>
            <a:pPr algn="ctr" eaLnBrk="0" hangingPunct="0"/>
            <a:r>
              <a:rPr lang="es-ES" sz="2000" b="1" dirty="0" smtClean="0">
                <a:latin typeface="+mn-lt"/>
                <a:cs typeface="Verdana"/>
              </a:rPr>
              <a:t>Consultorías Externas sobre el Diagnóstico Institucional</a:t>
            </a:r>
            <a:endParaRPr lang="es-ES" sz="2000" b="1" dirty="0">
              <a:latin typeface="+mn-lt"/>
              <a:cs typeface="Verdana"/>
            </a:endParaRPr>
          </a:p>
        </p:txBody>
      </p:sp>
      <p:sp>
        <p:nvSpPr>
          <p:cNvPr id="2" name="Flecha derecha 1"/>
          <p:cNvSpPr/>
          <p:nvPr/>
        </p:nvSpPr>
        <p:spPr>
          <a:xfrm>
            <a:off x="230283" y="1907540"/>
            <a:ext cx="8280920" cy="100811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CuadroTexto 2"/>
          <p:cNvSpPr txBox="1"/>
          <p:nvPr/>
        </p:nvSpPr>
        <p:spPr>
          <a:xfrm>
            <a:off x="1187624" y="2236813"/>
            <a:ext cx="864096" cy="369332"/>
          </a:xfrm>
          <a:prstGeom prst="rect">
            <a:avLst/>
          </a:prstGeom>
          <a:noFill/>
        </p:spPr>
        <p:txBody>
          <a:bodyPr wrap="square" rtlCol="0">
            <a:spAutoFit/>
          </a:bodyPr>
          <a:lstStyle/>
          <a:p>
            <a:pPr algn="ctr"/>
            <a:r>
              <a:rPr lang="es-CL" b="1" dirty="0" smtClean="0">
                <a:solidFill>
                  <a:schemeClr val="bg1"/>
                </a:solidFill>
                <a:latin typeface="+mn-lt"/>
              </a:rPr>
              <a:t>2011</a:t>
            </a:r>
            <a:endParaRPr lang="es-CL" b="1" dirty="0">
              <a:solidFill>
                <a:schemeClr val="bg1"/>
              </a:solidFill>
              <a:latin typeface="+mn-lt"/>
            </a:endParaRPr>
          </a:p>
        </p:txBody>
      </p:sp>
      <p:sp>
        <p:nvSpPr>
          <p:cNvPr id="8" name="CuadroTexto 7"/>
          <p:cNvSpPr txBox="1"/>
          <p:nvPr/>
        </p:nvSpPr>
        <p:spPr>
          <a:xfrm>
            <a:off x="5148064" y="2214853"/>
            <a:ext cx="864096" cy="369332"/>
          </a:xfrm>
          <a:prstGeom prst="rect">
            <a:avLst/>
          </a:prstGeom>
          <a:noFill/>
        </p:spPr>
        <p:txBody>
          <a:bodyPr wrap="square" rtlCol="0">
            <a:spAutoFit/>
          </a:bodyPr>
          <a:lstStyle/>
          <a:p>
            <a:pPr algn="ctr"/>
            <a:r>
              <a:rPr lang="es-CL" b="1" dirty="0" smtClean="0">
                <a:solidFill>
                  <a:schemeClr val="bg1"/>
                </a:solidFill>
                <a:latin typeface="+mn-lt"/>
              </a:rPr>
              <a:t>2012</a:t>
            </a:r>
            <a:endParaRPr lang="es-CL" b="1" dirty="0">
              <a:solidFill>
                <a:schemeClr val="bg1"/>
              </a:solidFill>
              <a:latin typeface="+mn-lt"/>
            </a:endParaRPr>
          </a:p>
        </p:txBody>
      </p:sp>
      <p:sp>
        <p:nvSpPr>
          <p:cNvPr id="5" name="Rectángulo 4"/>
          <p:cNvSpPr/>
          <p:nvPr/>
        </p:nvSpPr>
        <p:spPr>
          <a:xfrm>
            <a:off x="539552" y="1426510"/>
            <a:ext cx="2160240" cy="677108"/>
          </a:xfrm>
          <a:prstGeom prst="rect">
            <a:avLst/>
          </a:prstGeom>
        </p:spPr>
        <p:txBody>
          <a:bodyPr wrap="square">
            <a:spAutoFit/>
          </a:bodyPr>
          <a:lstStyle/>
          <a:p>
            <a:pPr lvl="0" algn="ctr"/>
            <a:r>
              <a:rPr lang="es-CL" sz="1300" b="1" dirty="0" smtClean="0">
                <a:latin typeface="+mn-lt"/>
              </a:rPr>
              <a:t>Etcheverry Consultores</a:t>
            </a:r>
          </a:p>
          <a:p>
            <a:pPr algn="ctr"/>
            <a:r>
              <a:rPr lang="es-CL" sz="1200" i="1" dirty="0">
                <a:latin typeface="+mn-lt"/>
              </a:rPr>
              <a:t>Asesoría </a:t>
            </a:r>
            <a:r>
              <a:rPr lang="es-CL" sz="1200" i="1" dirty="0" smtClean="0">
                <a:latin typeface="+mn-lt"/>
              </a:rPr>
              <a:t>Proceso Fiscalización</a:t>
            </a:r>
            <a:endParaRPr lang="es-CL" sz="1200" i="1" dirty="0">
              <a:latin typeface="+mn-lt"/>
            </a:endParaRPr>
          </a:p>
          <a:p>
            <a:pPr lvl="0" algn="ctr"/>
            <a:endParaRPr lang="es-CL" sz="1200" b="1" dirty="0">
              <a:latin typeface="+mn-lt"/>
            </a:endParaRPr>
          </a:p>
        </p:txBody>
      </p:sp>
      <p:sp>
        <p:nvSpPr>
          <p:cNvPr id="7" name="CuadroTexto 6"/>
          <p:cNvSpPr txBox="1"/>
          <p:nvPr/>
        </p:nvSpPr>
        <p:spPr>
          <a:xfrm>
            <a:off x="179512" y="2840781"/>
            <a:ext cx="3243588" cy="3493264"/>
          </a:xfrm>
          <a:prstGeom prst="rect">
            <a:avLst/>
          </a:prstGeom>
          <a:noFill/>
        </p:spPr>
        <p:txBody>
          <a:bodyPr wrap="square" rtlCol="0">
            <a:spAutoFit/>
          </a:bodyPr>
          <a:lstStyle/>
          <a:p>
            <a:pPr marL="171450" indent="-171450" algn="just">
              <a:buFont typeface="Arial" panose="020B0604020202020204" pitchFamily="34" charset="0"/>
              <a:buChar char="•"/>
            </a:pPr>
            <a:r>
              <a:rPr lang="es-CL" sz="1300" dirty="0" smtClean="0">
                <a:latin typeface="+mn-lt"/>
              </a:rPr>
              <a:t>La fiscalización no esta siendo efectiva en reducir el incumplimiento a la normativa laboral.</a:t>
            </a:r>
          </a:p>
          <a:p>
            <a:pPr marL="171450" indent="-171450" algn="just">
              <a:buFont typeface="Arial" panose="020B0604020202020204" pitchFamily="34" charset="0"/>
              <a:buChar char="•"/>
            </a:pPr>
            <a:r>
              <a:rPr lang="es-CL" sz="1300" dirty="0" smtClean="0">
                <a:latin typeface="+mn-lt"/>
              </a:rPr>
              <a:t>Modelo fiscalización debe administrarse en base a riesgos, al análisis de información masiva, apoyarse en el uso de medios electrónicos y aumentar el nivel de  profesionalización del fiscalizador.</a:t>
            </a:r>
            <a:endParaRPr lang="es-CL" sz="1300" dirty="0">
              <a:latin typeface="+mn-lt"/>
            </a:endParaRPr>
          </a:p>
          <a:p>
            <a:pPr marL="171450" indent="-171450" algn="just">
              <a:buFont typeface="Arial" panose="020B0604020202020204" pitchFamily="34" charset="0"/>
              <a:buChar char="•"/>
            </a:pPr>
            <a:r>
              <a:rPr lang="es-CL" sz="1300" dirty="0" smtClean="0">
                <a:latin typeface="+mn-lt"/>
              </a:rPr>
              <a:t>Establecer un régimen de carrera que permita retener y acceder a los  mejores profesionales, mediante adecuado sistema de retribución. </a:t>
            </a:r>
          </a:p>
          <a:p>
            <a:pPr marL="171450" indent="-171450" algn="just">
              <a:buFont typeface="Arial" panose="020B0604020202020204" pitchFamily="34" charset="0"/>
              <a:buChar char="•"/>
            </a:pPr>
            <a:r>
              <a:rPr lang="es-CL" sz="1300" dirty="0" smtClean="0">
                <a:latin typeface="+mn-lt"/>
              </a:rPr>
              <a:t>Elevar el nivel de especialización del fiscalizador, favorecer la línea de mando y retribuir adecuadamente las competencias técnicas y el desempeño de los cargos de jefatura.</a:t>
            </a:r>
            <a:endParaRPr lang="es-CL" sz="1300" dirty="0">
              <a:latin typeface="+mn-lt"/>
            </a:endParaRPr>
          </a:p>
        </p:txBody>
      </p:sp>
      <p:sp>
        <p:nvSpPr>
          <p:cNvPr id="13" name="Rectángulo 12"/>
          <p:cNvSpPr/>
          <p:nvPr/>
        </p:nvSpPr>
        <p:spPr>
          <a:xfrm>
            <a:off x="3995936" y="1353079"/>
            <a:ext cx="3746043" cy="861774"/>
          </a:xfrm>
          <a:prstGeom prst="rect">
            <a:avLst/>
          </a:prstGeom>
        </p:spPr>
        <p:txBody>
          <a:bodyPr wrap="square">
            <a:spAutoFit/>
          </a:bodyPr>
          <a:lstStyle/>
          <a:p>
            <a:pPr lvl="0" algn="ctr"/>
            <a:r>
              <a:rPr lang="es-CL" sz="1300" b="1" dirty="0" smtClean="0">
                <a:latin typeface="+mn-lt"/>
              </a:rPr>
              <a:t>Facultad de Economía y Negocios Universidad de Chile</a:t>
            </a:r>
          </a:p>
          <a:p>
            <a:pPr lvl="0" algn="ctr"/>
            <a:r>
              <a:rPr lang="es-ES_tradnl" sz="1200" i="1" dirty="0" smtClean="0">
                <a:latin typeface="+mn-lt"/>
              </a:rPr>
              <a:t>Estudio </a:t>
            </a:r>
            <a:r>
              <a:rPr lang="es-ES_tradnl" sz="1200" i="1" dirty="0">
                <a:latin typeface="+mn-lt"/>
              </a:rPr>
              <a:t>Consejo Consultivo Previsional y Comisión de Usuarios Sistema de </a:t>
            </a:r>
            <a:r>
              <a:rPr lang="es-ES_tradnl" sz="1200" i="1" dirty="0" smtClean="0">
                <a:latin typeface="+mn-lt"/>
              </a:rPr>
              <a:t>Pensiones </a:t>
            </a:r>
            <a:r>
              <a:rPr lang="es-ES_tradnl" sz="1200" i="1" dirty="0">
                <a:latin typeface="+mn-lt"/>
              </a:rPr>
              <a:t>2012</a:t>
            </a:r>
            <a:endParaRPr lang="es-CL" sz="1200" i="1" dirty="0">
              <a:latin typeface="+mn-lt"/>
            </a:endParaRPr>
          </a:p>
        </p:txBody>
      </p:sp>
      <p:sp>
        <p:nvSpPr>
          <p:cNvPr id="14" name="CuadroTexto 13"/>
          <p:cNvSpPr txBox="1"/>
          <p:nvPr/>
        </p:nvSpPr>
        <p:spPr>
          <a:xfrm>
            <a:off x="3923928" y="2819457"/>
            <a:ext cx="3600400" cy="2893100"/>
          </a:xfrm>
          <a:prstGeom prst="rect">
            <a:avLst/>
          </a:prstGeom>
          <a:noFill/>
        </p:spPr>
        <p:txBody>
          <a:bodyPr wrap="square" rtlCol="0">
            <a:spAutoFit/>
          </a:bodyPr>
          <a:lstStyle/>
          <a:p>
            <a:pPr marL="171450" indent="-171450" algn="just">
              <a:buFont typeface="Arial" panose="020B0604020202020204" pitchFamily="34" charset="0"/>
              <a:buChar char="•"/>
            </a:pPr>
            <a:r>
              <a:rPr lang="es-CL" sz="1300" dirty="0" smtClean="0">
                <a:latin typeface="+mn-lt"/>
              </a:rPr>
              <a:t>La DT no cuenta ni se solicita a terceros información para aplicar criterios de riesgos en la generación de programas de fiscalización.</a:t>
            </a:r>
          </a:p>
          <a:p>
            <a:pPr marL="171450" indent="-171450" algn="just">
              <a:buFont typeface="Arial" panose="020B0604020202020204" pitchFamily="34" charset="0"/>
              <a:buChar char="•"/>
            </a:pPr>
            <a:r>
              <a:rPr lang="es-CL" sz="1300" dirty="0" smtClean="0">
                <a:latin typeface="+mn-lt"/>
              </a:rPr>
              <a:t>El uso potencial de bases de datos para la fiscalización permitirá introducir cambios radicales y mejorar los niveles de cumplimiento.</a:t>
            </a:r>
          </a:p>
          <a:p>
            <a:pPr marL="171450" indent="-171450" algn="just">
              <a:buFont typeface="Arial" panose="020B0604020202020204" pitchFamily="34" charset="0"/>
              <a:buChar char="•"/>
            </a:pPr>
            <a:r>
              <a:rPr lang="es-CL" sz="1300" dirty="0" smtClean="0">
                <a:latin typeface="+mn-lt"/>
              </a:rPr>
              <a:t>Se debe considerar la facultad expresa de solicitar información y fortalecer atribuciones de la DT.</a:t>
            </a:r>
          </a:p>
          <a:p>
            <a:pPr marL="171450" indent="-171450" algn="just">
              <a:buFont typeface="Arial" panose="020B0604020202020204" pitchFamily="34" charset="0"/>
              <a:buChar char="•"/>
            </a:pPr>
            <a:r>
              <a:rPr lang="es-CL" sz="1300" dirty="0" smtClean="0">
                <a:latin typeface="+mn-lt"/>
              </a:rPr>
              <a:t>Se propone revisar estructura de la DT y generar política de incentivos remuneracionales a los fiscalizadores, cuya aplicación requiere de modificación legal.</a:t>
            </a:r>
          </a:p>
          <a:p>
            <a:pPr marL="171450" indent="-171450" algn="just">
              <a:buFont typeface="Arial" panose="020B0604020202020204" pitchFamily="34" charset="0"/>
              <a:buChar char="•"/>
            </a:pPr>
            <a:endParaRPr lang="es-CL" sz="1300" dirty="0">
              <a:latin typeface="+mn-lt"/>
            </a:endParaRPr>
          </a:p>
        </p:txBody>
      </p:sp>
    </p:spTree>
    <p:extLst>
      <p:ext uri="{BB962C8B-B14F-4D97-AF65-F5344CB8AC3E}">
        <p14:creationId xmlns:p14="http://schemas.microsoft.com/office/powerpoint/2010/main" val="346401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18512" y="1644188"/>
            <a:ext cx="6461664" cy="2908636"/>
          </a:xfrm>
          <a:prstGeom prst="rect">
            <a:avLst/>
          </a:prstGeom>
        </p:spPr>
      </p:pic>
      <p:cxnSp>
        <p:nvCxnSpPr>
          <p:cNvPr id="16" name="Conector recto 15"/>
          <p:cNvCxnSpPr/>
          <p:nvPr/>
        </p:nvCxnSpPr>
        <p:spPr>
          <a:xfrm>
            <a:off x="888088"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Flecha derecha 1"/>
          <p:cNvSpPr/>
          <p:nvPr/>
        </p:nvSpPr>
        <p:spPr>
          <a:xfrm>
            <a:off x="359532" y="1460686"/>
            <a:ext cx="8280920" cy="100811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CuadroTexto 2"/>
          <p:cNvSpPr txBox="1"/>
          <p:nvPr/>
        </p:nvSpPr>
        <p:spPr>
          <a:xfrm>
            <a:off x="3600692" y="1817966"/>
            <a:ext cx="864096" cy="369332"/>
          </a:xfrm>
          <a:prstGeom prst="rect">
            <a:avLst/>
          </a:prstGeom>
          <a:noFill/>
        </p:spPr>
        <p:txBody>
          <a:bodyPr wrap="square" rtlCol="0">
            <a:spAutoFit/>
          </a:bodyPr>
          <a:lstStyle/>
          <a:p>
            <a:pPr algn="ctr"/>
            <a:r>
              <a:rPr lang="es-CL" b="1" dirty="0" smtClean="0">
                <a:solidFill>
                  <a:schemeClr val="bg1"/>
                </a:solidFill>
                <a:latin typeface="+mn-lt"/>
              </a:rPr>
              <a:t>2015</a:t>
            </a:r>
            <a:endParaRPr lang="es-CL" b="1" dirty="0">
              <a:solidFill>
                <a:schemeClr val="bg1"/>
              </a:solidFill>
              <a:latin typeface="+mn-lt"/>
            </a:endParaRPr>
          </a:p>
        </p:txBody>
      </p:sp>
      <p:sp>
        <p:nvSpPr>
          <p:cNvPr id="11" name="Rectángulo 10"/>
          <p:cNvSpPr/>
          <p:nvPr/>
        </p:nvSpPr>
        <p:spPr>
          <a:xfrm>
            <a:off x="482850" y="1014844"/>
            <a:ext cx="7329509" cy="507831"/>
          </a:xfrm>
          <a:prstGeom prst="rect">
            <a:avLst/>
          </a:prstGeom>
        </p:spPr>
        <p:txBody>
          <a:bodyPr wrap="square">
            <a:spAutoFit/>
          </a:bodyPr>
          <a:lstStyle/>
          <a:p>
            <a:pPr algn="ctr"/>
            <a:r>
              <a:rPr lang="es-CL" sz="1400" b="1" dirty="0">
                <a:latin typeface="+mn-lt"/>
              </a:rPr>
              <a:t>Santiago Consultores</a:t>
            </a:r>
          </a:p>
          <a:p>
            <a:pPr algn="ctr"/>
            <a:r>
              <a:rPr lang="es-CL" sz="1300" i="1" dirty="0">
                <a:latin typeface="+mn-lt"/>
              </a:rPr>
              <a:t>Estudio Formulación BID</a:t>
            </a:r>
          </a:p>
        </p:txBody>
      </p:sp>
      <p:sp>
        <p:nvSpPr>
          <p:cNvPr id="5" name="Rectángulo 4"/>
          <p:cNvSpPr/>
          <p:nvPr/>
        </p:nvSpPr>
        <p:spPr>
          <a:xfrm>
            <a:off x="322680" y="4321412"/>
            <a:ext cx="8284904" cy="2123658"/>
          </a:xfrm>
          <a:prstGeom prst="rect">
            <a:avLst/>
          </a:prstGeom>
        </p:spPr>
        <p:txBody>
          <a:bodyPr wrap="square">
            <a:spAutoFit/>
          </a:bodyPr>
          <a:lstStyle/>
          <a:p>
            <a:pPr marL="171450" lvl="0" indent="-171450" algn="just">
              <a:buFont typeface="Arial" panose="020B0604020202020204" pitchFamily="34" charset="0"/>
              <a:buChar char="•"/>
            </a:pPr>
            <a:r>
              <a:rPr lang="es-ES" sz="1200" dirty="0">
                <a:latin typeface="+mn-lt"/>
              </a:rPr>
              <a:t>Mejorar la oportunidad, inteligibilidad  y la capacidad de dar seguimiento formal a las denuncias y requerimientos </a:t>
            </a:r>
            <a:r>
              <a:rPr lang="es-ES" sz="1200" dirty="0" smtClean="0">
                <a:latin typeface="+mn-lt"/>
              </a:rPr>
              <a:t>.</a:t>
            </a:r>
          </a:p>
          <a:p>
            <a:pPr marL="171450" lvl="0" indent="-171450" algn="just">
              <a:buFont typeface="Arial" panose="020B0604020202020204" pitchFamily="34" charset="0"/>
              <a:buChar char="•"/>
            </a:pPr>
            <a:r>
              <a:rPr lang="es-ES" sz="1200" dirty="0" smtClean="0">
                <a:latin typeface="+mn-lt"/>
              </a:rPr>
              <a:t>La </a:t>
            </a:r>
            <a:r>
              <a:rPr lang="es-ES" sz="1200" dirty="0">
                <a:latin typeface="+mn-lt"/>
              </a:rPr>
              <a:t>capacidad de seguimiento es un factor crítico, que conlleva el desafío de  disponer en forma permanente e histórica de todas las acciones relevantes realizadas en todos los “pares” </a:t>
            </a:r>
            <a:r>
              <a:rPr lang="es-ES" sz="1200" dirty="0" smtClean="0">
                <a:latin typeface="+mn-lt"/>
              </a:rPr>
              <a:t>servicio/usuario.</a:t>
            </a:r>
          </a:p>
          <a:p>
            <a:pPr marL="171450" lvl="0" indent="-171450" algn="just">
              <a:buFont typeface="Arial" panose="020B0604020202020204" pitchFamily="34" charset="0"/>
              <a:buChar char="•"/>
            </a:pPr>
            <a:r>
              <a:rPr lang="es-ES" sz="1200" dirty="0" smtClean="0">
                <a:latin typeface="+mn-lt"/>
              </a:rPr>
              <a:t>Detecta la necesidad de fortalecer </a:t>
            </a:r>
            <a:r>
              <a:rPr lang="es-ES" sz="1200" dirty="0">
                <a:latin typeface="+mn-lt"/>
              </a:rPr>
              <a:t>el desempeño de la Dirección del Trabajo en materia de </a:t>
            </a:r>
            <a:r>
              <a:rPr lang="es-ES" sz="1200" dirty="0" smtClean="0">
                <a:latin typeface="+mn-lt"/>
              </a:rPr>
              <a:t>fiscalización, solución </a:t>
            </a:r>
            <a:r>
              <a:rPr lang="es-ES" sz="1200" dirty="0">
                <a:latin typeface="+mn-lt"/>
              </a:rPr>
              <a:t>de conflictos y apoyo a procesos de negociación colectiva, considerando </a:t>
            </a:r>
            <a:r>
              <a:rPr lang="es-ES" sz="1200" dirty="0" smtClean="0">
                <a:latin typeface="+mn-lt"/>
              </a:rPr>
              <a:t>la mayor exigencia derivada de la </a:t>
            </a:r>
            <a:r>
              <a:rPr lang="es-ES" sz="1200" dirty="0">
                <a:latin typeface="+mn-lt"/>
              </a:rPr>
              <a:t>Reforma Laboral</a:t>
            </a:r>
            <a:r>
              <a:rPr lang="es-ES" sz="1200" dirty="0">
                <a:solidFill>
                  <a:srgbClr val="FF0000"/>
                </a:solidFill>
                <a:latin typeface="+mn-lt"/>
              </a:rPr>
              <a:t>. </a:t>
            </a:r>
            <a:endParaRPr lang="es-ES" sz="1200" dirty="0" smtClean="0">
              <a:solidFill>
                <a:srgbClr val="FF0000"/>
              </a:solidFill>
              <a:latin typeface="+mn-lt"/>
            </a:endParaRPr>
          </a:p>
          <a:p>
            <a:pPr marL="171450" lvl="0" indent="-171450" algn="just">
              <a:buFont typeface="Arial" panose="020B0604020202020204" pitchFamily="34" charset="0"/>
              <a:buChar char="•"/>
            </a:pPr>
            <a:r>
              <a:rPr lang="es-ES" sz="1200" dirty="0" smtClean="0">
                <a:latin typeface="+mn-lt"/>
              </a:rPr>
              <a:t>Los representantes de las asociaciones de empresarios, de trabajadores y de los organismos internacionales plantean la necesidad el fortalecer la institucionalidad de </a:t>
            </a:r>
            <a:r>
              <a:rPr lang="es-ES" sz="1200" dirty="0">
                <a:latin typeface="+mn-lt"/>
              </a:rPr>
              <a:t>la DT, expresada </a:t>
            </a:r>
            <a:r>
              <a:rPr lang="es-ES" sz="1200" dirty="0" smtClean="0">
                <a:latin typeface="+mn-lt"/>
              </a:rPr>
              <a:t>en: Mayor </a:t>
            </a:r>
            <a:r>
              <a:rPr lang="es-ES" sz="1200" dirty="0">
                <a:latin typeface="+mn-lt"/>
              </a:rPr>
              <a:t>autonomía designación de </a:t>
            </a:r>
            <a:r>
              <a:rPr lang="es-ES" sz="1200" dirty="0" smtClean="0">
                <a:latin typeface="+mn-lt"/>
              </a:rPr>
              <a:t>autoridades, consolidar </a:t>
            </a:r>
            <a:r>
              <a:rPr lang="es-ES" sz="1200" dirty="0">
                <a:latin typeface="+mn-lt"/>
              </a:rPr>
              <a:t>su carácter  técnico y crecientemente  profesionalizado</a:t>
            </a:r>
            <a:r>
              <a:rPr lang="es-ES" sz="1200" dirty="0" smtClean="0">
                <a:latin typeface="+mn-lt"/>
              </a:rPr>
              <a:t>.</a:t>
            </a:r>
          </a:p>
          <a:p>
            <a:pPr marL="171450" indent="-171450" algn="just">
              <a:buFont typeface="Arial" panose="020B0604020202020204" pitchFamily="34" charset="0"/>
              <a:buChar char="•"/>
            </a:pPr>
            <a:r>
              <a:rPr lang="es-ES" sz="1200" dirty="0">
                <a:latin typeface="+mn-lt"/>
              </a:rPr>
              <a:t>En el contexto de las modificaciones radicales que requieren los procesos de inspección, es necesario desarrollar una nueva forma de organización de la DT, que dé cuenta de las modificaciones a realizar  que compatibilicen los cambios en la estrategia, los procesos y los sistemas de soporte</a:t>
            </a:r>
            <a:r>
              <a:rPr lang="es-ES" sz="1200" dirty="0" smtClean="0">
                <a:latin typeface="+mn-lt"/>
              </a:rPr>
              <a:t>.</a:t>
            </a:r>
            <a:endParaRPr lang="es-ES" sz="1200" dirty="0">
              <a:solidFill>
                <a:srgbClr val="FF0000"/>
              </a:solidFill>
              <a:latin typeface="+mn-lt"/>
            </a:endParaRPr>
          </a:p>
        </p:txBody>
      </p:sp>
      <p:sp>
        <p:nvSpPr>
          <p:cNvPr id="9" name="Rectángulo 8"/>
          <p:cNvSpPr/>
          <p:nvPr/>
        </p:nvSpPr>
        <p:spPr>
          <a:xfrm>
            <a:off x="1218512" y="121008"/>
            <a:ext cx="6552728" cy="738664"/>
          </a:xfrm>
          <a:prstGeom prst="rect">
            <a:avLst/>
          </a:prstGeom>
        </p:spPr>
        <p:txBody>
          <a:bodyPr wrap="square">
            <a:spAutoFit/>
          </a:bodyPr>
          <a:lstStyle/>
          <a:p>
            <a:pPr algn="ctr" eaLnBrk="0" hangingPunct="0"/>
            <a:r>
              <a:rPr lang="es-ES" sz="2200" b="1" dirty="0" smtClean="0">
                <a:latin typeface="+mn-lt"/>
                <a:cs typeface="Verdana"/>
              </a:rPr>
              <a:t>Puntos de Referencia </a:t>
            </a:r>
            <a:endParaRPr lang="es-ES" sz="2200" b="1" dirty="0">
              <a:latin typeface="+mn-lt"/>
              <a:cs typeface="Verdana"/>
            </a:endParaRPr>
          </a:p>
          <a:p>
            <a:pPr algn="ctr" eaLnBrk="0" hangingPunct="0"/>
            <a:r>
              <a:rPr lang="es-ES" sz="2000" b="1" dirty="0" smtClean="0">
                <a:latin typeface="+mn-lt"/>
                <a:cs typeface="Verdana"/>
              </a:rPr>
              <a:t>Consultorías Externas sobre el Diagnóstico Institucional</a:t>
            </a:r>
            <a:endParaRPr lang="es-ES" sz="2000" b="1" dirty="0">
              <a:latin typeface="+mn-lt"/>
              <a:cs typeface="Verdana"/>
            </a:endParaRPr>
          </a:p>
        </p:txBody>
      </p:sp>
    </p:spTree>
    <p:extLst>
      <p:ext uri="{BB962C8B-B14F-4D97-AF65-F5344CB8AC3E}">
        <p14:creationId xmlns:p14="http://schemas.microsoft.com/office/powerpoint/2010/main" val="1651038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p:cNvCxnSpPr/>
          <p:nvPr/>
        </p:nvCxnSpPr>
        <p:spPr>
          <a:xfrm>
            <a:off x="888088"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 name="Grupo 6"/>
          <p:cNvGrpSpPr/>
          <p:nvPr/>
        </p:nvGrpSpPr>
        <p:grpSpPr>
          <a:xfrm>
            <a:off x="326664" y="1628800"/>
            <a:ext cx="8280920" cy="1008112"/>
            <a:chOff x="326664" y="1412776"/>
            <a:chExt cx="8280920" cy="1008112"/>
          </a:xfrm>
        </p:grpSpPr>
        <p:sp>
          <p:nvSpPr>
            <p:cNvPr id="2" name="Flecha derecha 1"/>
            <p:cNvSpPr/>
            <p:nvPr/>
          </p:nvSpPr>
          <p:spPr>
            <a:xfrm>
              <a:off x="326664" y="1412776"/>
              <a:ext cx="8280920" cy="100811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CuadroTexto 2"/>
            <p:cNvSpPr txBox="1"/>
            <p:nvPr/>
          </p:nvSpPr>
          <p:spPr>
            <a:xfrm>
              <a:off x="3687807" y="1763524"/>
              <a:ext cx="864096" cy="369332"/>
            </a:xfrm>
            <a:prstGeom prst="rect">
              <a:avLst/>
            </a:prstGeom>
            <a:noFill/>
          </p:spPr>
          <p:txBody>
            <a:bodyPr wrap="square" rtlCol="0">
              <a:spAutoFit/>
            </a:bodyPr>
            <a:lstStyle/>
            <a:p>
              <a:pPr algn="ctr"/>
              <a:r>
                <a:rPr lang="es-CL" b="1" dirty="0" smtClean="0">
                  <a:solidFill>
                    <a:schemeClr val="bg1"/>
                  </a:solidFill>
                  <a:latin typeface="+mn-lt"/>
                </a:rPr>
                <a:t>2015</a:t>
              </a:r>
              <a:endParaRPr lang="es-CL" b="1" dirty="0">
                <a:solidFill>
                  <a:schemeClr val="bg1"/>
                </a:solidFill>
                <a:latin typeface="+mn-lt"/>
              </a:endParaRPr>
            </a:p>
          </p:txBody>
        </p:sp>
      </p:grpSp>
      <p:sp>
        <p:nvSpPr>
          <p:cNvPr id="11" name="Rectángulo 10"/>
          <p:cNvSpPr/>
          <p:nvPr/>
        </p:nvSpPr>
        <p:spPr>
          <a:xfrm>
            <a:off x="482850" y="1352381"/>
            <a:ext cx="7329509" cy="507831"/>
          </a:xfrm>
          <a:prstGeom prst="rect">
            <a:avLst/>
          </a:prstGeom>
        </p:spPr>
        <p:txBody>
          <a:bodyPr wrap="square">
            <a:spAutoFit/>
          </a:bodyPr>
          <a:lstStyle/>
          <a:p>
            <a:pPr algn="ctr"/>
            <a:r>
              <a:rPr lang="es-CL" sz="1400" b="1" dirty="0" smtClean="0">
                <a:latin typeface="+mn-lt"/>
              </a:rPr>
              <a:t>Comisión Asesora Presidencial sobre el Sistema de Pensiones</a:t>
            </a:r>
          </a:p>
          <a:p>
            <a:pPr algn="ctr"/>
            <a:r>
              <a:rPr lang="es-CL" sz="1300" b="1" dirty="0" smtClean="0">
                <a:latin typeface="+mn-lt"/>
              </a:rPr>
              <a:t> Informe Final</a:t>
            </a:r>
            <a:endParaRPr lang="es-CL" sz="1300" i="1" dirty="0">
              <a:latin typeface="+mn-lt"/>
            </a:endParaRPr>
          </a:p>
        </p:txBody>
      </p:sp>
      <p:sp>
        <p:nvSpPr>
          <p:cNvPr id="9" name="CuadroTexto 8"/>
          <p:cNvSpPr txBox="1"/>
          <p:nvPr/>
        </p:nvSpPr>
        <p:spPr>
          <a:xfrm>
            <a:off x="444218" y="2560548"/>
            <a:ext cx="7441551" cy="1923604"/>
          </a:xfrm>
          <a:prstGeom prst="rect">
            <a:avLst/>
          </a:prstGeom>
          <a:noFill/>
        </p:spPr>
        <p:txBody>
          <a:bodyPr wrap="square" rtlCol="0">
            <a:spAutoFit/>
          </a:bodyPr>
          <a:lstStyle/>
          <a:p>
            <a:pPr marL="171450" indent="-171450" algn="just">
              <a:buFont typeface="Arial" panose="020B0604020202020204" pitchFamily="34" charset="0"/>
              <a:buChar char="•"/>
            </a:pPr>
            <a:r>
              <a:rPr lang="es-CL" sz="1300" dirty="0">
                <a:latin typeface="+mn-lt"/>
              </a:rPr>
              <a:t>Comparte propuestas </a:t>
            </a:r>
            <a:r>
              <a:rPr lang="es-CL" sz="1300" dirty="0" smtClean="0">
                <a:latin typeface="+mn-lt"/>
              </a:rPr>
              <a:t>de contenidas en el </a:t>
            </a:r>
            <a:r>
              <a:rPr lang="es-ES_tradnl" sz="1300" dirty="0">
                <a:latin typeface="+mn-lt"/>
              </a:rPr>
              <a:t>Estudio Consejo Consultivo Previsional y Comisión de Usuarios Sistema de </a:t>
            </a:r>
            <a:r>
              <a:rPr lang="es-ES_tradnl" sz="1300" dirty="0" smtClean="0">
                <a:latin typeface="+mn-lt"/>
              </a:rPr>
              <a:t>Pensiones, realizado por la </a:t>
            </a:r>
            <a:r>
              <a:rPr lang="es-CL" sz="1300" dirty="0" smtClean="0">
                <a:latin typeface="+mn-lt"/>
              </a:rPr>
              <a:t> la Universidad </a:t>
            </a:r>
            <a:r>
              <a:rPr lang="es-CL" sz="1300" dirty="0">
                <a:latin typeface="+mn-lt"/>
              </a:rPr>
              <a:t>de </a:t>
            </a:r>
            <a:r>
              <a:rPr lang="es-CL" sz="1300" dirty="0" smtClean="0">
                <a:latin typeface="+mn-lt"/>
              </a:rPr>
              <a:t>Chile el año 2012, en relación a introducir aspectos institucionales, administrativos y operacionales que sea necesario mejorar para incrementar la eficacia y eficiencia de las acciones de recaudación, control y fiscalización del pago de cotizaciones previsionales</a:t>
            </a:r>
          </a:p>
          <a:p>
            <a:pPr lvl="0" algn="just"/>
            <a:endParaRPr lang="es-CL" sz="1300" dirty="0">
              <a:latin typeface="+mn-lt"/>
            </a:endParaRPr>
          </a:p>
          <a:p>
            <a:pPr marL="171450" lvl="0" indent="-171450" algn="just">
              <a:buFont typeface="Arial" panose="020B0604020202020204" pitchFamily="34" charset="0"/>
              <a:buChar char="•"/>
            </a:pPr>
            <a:r>
              <a:rPr lang="es-CL" sz="1300" dirty="0" smtClean="0">
                <a:latin typeface="+mn-lt"/>
              </a:rPr>
              <a:t>Propone crear en la DT una División de Previsión Social sobre todas las materias vinculadas con las declaraciones, pagos, fiscalización y cobranza en materia de seguridad social. (propuesta Nº 14)</a:t>
            </a:r>
            <a:endParaRPr lang="es-CL" sz="1300" dirty="0">
              <a:latin typeface="+mn-lt"/>
            </a:endParaRPr>
          </a:p>
          <a:p>
            <a:pPr lvl="0"/>
            <a:endParaRPr lang="es-CL" sz="1300" dirty="0">
              <a:latin typeface="+mn-lt"/>
            </a:endParaRPr>
          </a:p>
        </p:txBody>
      </p:sp>
      <p:sp>
        <p:nvSpPr>
          <p:cNvPr id="10" name="Rectángulo 9"/>
          <p:cNvSpPr/>
          <p:nvPr/>
        </p:nvSpPr>
        <p:spPr>
          <a:xfrm>
            <a:off x="1218512" y="121008"/>
            <a:ext cx="6552728" cy="738664"/>
          </a:xfrm>
          <a:prstGeom prst="rect">
            <a:avLst/>
          </a:prstGeom>
        </p:spPr>
        <p:txBody>
          <a:bodyPr wrap="square">
            <a:spAutoFit/>
          </a:bodyPr>
          <a:lstStyle/>
          <a:p>
            <a:pPr algn="ctr" eaLnBrk="0" hangingPunct="0"/>
            <a:r>
              <a:rPr lang="es-ES" sz="2200" b="1" dirty="0" smtClean="0">
                <a:latin typeface="+mn-lt"/>
                <a:cs typeface="Verdana"/>
              </a:rPr>
              <a:t>Puntos de Referencia </a:t>
            </a:r>
            <a:endParaRPr lang="es-ES" sz="2200" b="1" dirty="0">
              <a:latin typeface="+mn-lt"/>
              <a:cs typeface="Verdana"/>
            </a:endParaRPr>
          </a:p>
          <a:p>
            <a:pPr algn="ctr" eaLnBrk="0" hangingPunct="0"/>
            <a:r>
              <a:rPr lang="es-ES" sz="2000" b="1" dirty="0" smtClean="0">
                <a:latin typeface="+mn-lt"/>
                <a:cs typeface="Verdana"/>
              </a:rPr>
              <a:t>Consultorías Externas sobre el Diagnóstico Institucional</a:t>
            </a:r>
            <a:endParaRPr lang="es-ES" sz="2000" b="1" dirty="0">
              <a:latin typeface="+mn-lt"/>
              <a:cs typeface="Verdana"/>
            </a:endParaRPr>
          </a:p>
        </p:txBody>
      </p:sp>
    </p:spTree>
    <p:extLst>
      <p:ext uri="{BB962C8B-B14F-4D97-AF65-F5344CB8AC3E}">
        <p14:creationId xmlns:p14="http://schemas.microsoft.com/office/powerpoint/2010/main" val="2841624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790660" y="852085"/>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8" name="Diagrama 17"/>
          <p:cNvGraphicFramePr/>
          <p:nvPr>
            <p:extLst>
              <p:ext uri="{D42A27DB-BD31-4B8C-83A1-F6EECF244321}">
                <p14:modId xmlns:p14="http://schemas.microsoft.com/office/powerpoint/2010/main" val="2457834807"/>
              </p:ext>
            </p:extLst>
          </p:nvPr>
        </p:nvGraphicFramePr>
        <p:xfrm>
          <a:off x="2987824" y="3501008"/>
          <a:ext cx="5184576" cy="289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echa derecha 7"/>
          <p:cNvSpPr/>
          <p:nvPr/>
        </p:nvSpPr>
        <p:spPr>
          <a:xfrm>
            <a:off x="229237" y="1340768"/>
            <a:ext cx="8280920" cy="100811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Rectángulo 2"/>
          <p:cNvSpPr/>
          <p:nvPr/>
        </p:nvSpPr>
        <p:spPr>
          <a:xfrm>
            <a:off x="1832588" y="1110768"/>
            <a:ext cx="4572000" cy="492443"/>
          </a:xfrm>
          <a:prstGeom prst="rect">
            <a:avLst/>
          </a:prstGeom>
        </p:spPr>
        <p:txBody>
          <a:bodyPr>
            <a:spAutoFit/>
          </a:bodyPr>
          <a:lstStyle/>
          <a:p>
            <a:pPr algn="ctr"/>
            <a:r>
              <a:rPr lang="es-CL" sz="1400" b="1" dirty="0">
                <a:latin typeface="+mn-lt"/>
              </a:rPr>
              <a:t>Pehuén </a:t>
            </a:r>
            <a:r>
              <a:rPr lang="es-CL" sz="1400" b="1" dirty="0" smtClean="0">
                <a:latin typeface="+mn-lt"/>
              </a:rPr>
              <a:t>Consultores</a:t>
            </a:r>
          </a:p>
          <a:p>
            <a:pPr algn="ctr"/>
            <a:r>
              <a:rPr lang="es-CL" sz="1200" i="1" dirty="0" smtClean="0">
                <a:latin typeface="+mn-lt"/>
              </a:rPr>
              <a:t>Estudio Modernización de los RRHH</a:t>
            </a:r>
            <a:endParaRPr lang="es-CL" sz="1200" i="1" dirty="0">
              <a:latin typeface="+mn-lt"/>
            </a:endParaRPr>
          </a:p>
        </p:txBody>
      </p:sp>
      <p:sp>
        <p:nvSpPr>
          <p:cNvPr id="10" name="CuadroTexto 9"/>
          <p:cNvSpPr txBox="1"/>
          <p:nvPr/>
        </p:nvSpPr>
        <p:spPr>
          <a:xfrm>
            <a:off x="3505601" y="1658623"/>
            <a:ext cx="864096" cy="369332"/>
          </a:xfrm>
          <a:prstGeom prst="rect">
            <a:avLst/>
          </a:prstGeom>
          <a:noFill/>
        </p:spPr>
        <p:txBody>
          <a:bodyPr wrap="square" rtlCol="0">
            <a:spAutoFit/>
          </a:bodyPr>
          <a:lstStyle/>
          <a:p>
            <a:pPr algn="ctr"/>
            <a:r>
              <a:rPr lang="es-CL" b="1" dirty="0" smtClean="0">
                <a:solidFill>
                  <a:schemeClr val="bg1"/>
                </a:solidFill>
                <a:latin typeface="+mn-lt"/>
              </a:rPr>
              <a:t>2015</a:t>
            </a:r>
            <a:endParaRPr lang="es-CL" b="1" dirty="0">
              <a:solidFill>
                <a:schemeClr val="bg1"/>
              </a:solidFill>
              <a:latin typeface="+mn-lt"/>
            </a:endParaRPr>
          </a:p>
        </p:txBody>
      </p:sp>
      <p:sp>
        <p:nvSpPr>
          <p:cNvPr id="6" name="Rectángulo 5"/>
          <p:cNvSpPr/>
          <p:nvPr/>
        </p:nvSpPr>
        <p:spPr>
          <a:xfrm>
            <a:off x="899593" y="2291258"/>
            <a:ext cx="6798032" cy="1092607"/>
          </a:xfrm>
          <a:prstGeom prst="rect">
            <a:avLst/>
          </a:prstGeom>
        </p:spPr>
        <p:txBody>
          <a:bodyPr wrap="square">
            <a:spAutoFit/>
          </a:bodyPr>
          <a:lstStyle/>
          <a:p>
            <a:pPr algn="ctr"/>
            <a:r>
              <a:rPr lang="es-ES_tradnl" sz="1300" b="1" i="1" dirty="0" smtClean="0">
                <a:solidFill>
                  <a:schemeClr val="dk1"/>
                </a:solidFill>
                <a:latin typeface="+mn-lt"/>
                <a:cs typeface="Arial" panose="020B0604020202020204" pitchFamily="34" charset="0"/>
              </a:rPr>
              <a:t>Identifican dentro de sus conclusiones, que el </a:t>
            </a:r>
            <a:r>
              <a:rPr lang="es-ES_tradnl" sz="1300" b="1" i="1" dirty="0">
                <a:solidFill>
                  <a:schemeClr val="dk1"/>
                </a:solidFill>
                <a:latin typeface="+mn-lt"/>
                <a:cs typeface="Arial" panose="020B0604020202020204" pitchFamily="34" charset="0"/>
              </a:rPr>
              <a:t>desafío que enfrenta la </a:t>
            </a:r>
            <a:r>
              <a:rPr lang="es-ES_tradnl" sz="1300" b="1" i="1" dirty="0" smtClean="0">
                <a:solidFill>
                  <a:schemeClr val="dk1"/>
                </a:solidFill>
                <a:latin typeface="+mn-lt"/>
                <a:cs typeface="Arial" panose="020B0604020202020204" pitchFamily="34" charset="0"/>
              </a:rPr>
              <a:t>DT es una oportunidad </a:t>
            </a:r>
            <a:r>
              <a:rPr lang="es-ES_tradnl" sz="1300" b="1" i="1" dirty="0">
                <a:solidFill>
                  <a:schemeClr val="dk1"/>
                </a:solidFill>
                <a:latin typeface="+mn-lt"/>
                <a:cs typeface="Arial" panose="020B0604020202020204" pitchFamily="34" charset="0"/>
              </a:rPr>
              <a:t>para generar los cambios </a:t>
            </a:r>
            <a:r>
              <a:rPr lang="es-ES_tradnl" sz="1300" b="1" i="1" dirty="0" smtClean="0">
                <a:solidFill>
                  <a:schemeClr val="dk1"/>
                </a:solidFill>
                <a:latin typeface="+mn-lt"/>
                <a:cs typeface="Arial" panose="020B0604020202020204" pitchFamily="34" charset="0"/>
              </a:rPr>
              <a:t>que la DT requiere en </a:t>
            </a:r>
            <a:r>
              <a:rPr lang="es-ES_tradnl" sz="1300" b="1" i="1" dirty="0">
                <a:solidFill>
                  <a:schemeClr val="dk1"/>
                </a:solidFill>
                <a:latin typeface="+mn-lt"/>
                <a:cs typeface="Arial" panose="020B0604020202020204" pitchFamily="34" charset="0"/>
              </a:rPr>
              <a:t>el ámbito de los Recursos </a:t>
            </a:r>
            <a:r>
              <a:rPr lang="es-ES_tradnl" sz="1300" b="1" i="1" dirty="0" smtClean="0">
                <a:solidFill>
                  <a:schemeClr val="dk1"/>
                </a:solidFill>
                <a:latin typeface="+mn-lt"/>
                <a:cs typeface="Arial" panose="020B0604020202020204" pitchFamily="34" charset="0"/>
              </a:rPr>
              <a:t>Humanos. </a:t>
            </a:r>
          </a:p>
          <a:p>
            <a:pPr algn="ctr"/>
            <a:r>
              <a:rPr lang="es-ES_tradnl" sz="1300" b="1" i="1" dirty="0" smtClean="0">
                <a:solidFill>
                  <a:schemeClr val="dk1"/>
                </a:solidFill>
                <a:latin typeface="+mn-lt"/>
                <a:cs typeface="Arial" panose="020B0604020202020204" pitchFamily="34" charset="0"/>
              </a:rPr>
              <a:t>Observan que sería pertinente </a:t>
            </a:r>
            <a:r>
              <a:rPr lang="es-ES_tradnl" sz="1300" b="1" i="1" dirty="0">
                <a:solidFill>
                  <a:schemeClr val="dk1"/>
                </a:solidFill>
                <a:latin typeface="+mn-lt"/>
                <a:cs typeface="Arial" panose="020B0604020202020204" pitchFamily="34" charset="0"/>
              </a:rPr>
              <a:t>otorgar a la Institución una estructura y sustento en RRHH con competencias necesarias, </a:t>
            </a:r>
            <a:r>
              <a:rPr lang="es-ES_tradnl" sz="1300" b="1" i="1" dirty="0" smtClean="0">
                <a:solidFill>
                  <a:schemeClr val="dk1"/>
                </a:solidFill>
                <a:latin typeface="+mn-lt"/>
                <a:cs typeface="Arial" panose="020B0604020202020204" pitchFamily="34" charset="0"/>
              </a:rPr>
              <a:t>que </a:t>
            </a:r>
            <a:r>
              <a:rPr lang="es-ES_tradnl" sz="1300" b="1" i="1" dirty="0">
                <a:solidFill>
                  <a:schemeClr val="dk1"/>
                </a:solidFill>
                <a:latin typeface="+mn-lt"/>
                <a:cs typeface="Arial" panose="020B0604020202020204" pitchFamily="34" charset="0"/>
              </a:rPr>
              <a:t>permita proveer a su personal de una carrera funcionaria con perspectivas, perfeccionamiento e incentivos que capten el interés de profesionales </a:t>
            </a:r>
            <a:r>
              <a:rPr lang="es-ES_tradnl" sz="1300" b="1" i="1" dirty="0" smtClean="0">
                <a:solidFill>
                  <a:schemeClr val="dk1"/>
                </a:solidFill>
                <a:latin typeface="+mn-lt"/>
                <a:cs typeface="Arial" panose="020B0604020202020204" pitchFamily="34" charset="0"/>
              </a:rPr>
              <a:t>destacados.</a:t>
            </a:r>
            <a:endParaRPr lang="es-ES_tradnl" sz="1300" b="1" i="1" dirty="0">
              <a:solidFill>
                <a:schemeClr val="dk1"/>
              </a:solidFill>
              <a:latin typeface="+mn-lt"/>
              <a:cs typeface="Arial" panose="020B0604020202020204" pitchFamily="34" charset="0"/>
            </a:endParaRPr>
          </a:p>
        </p:txBody>
      </p:sp>
      <p:sp>
        <p:nvSpPr>
          <p:cNvPr id="9" name="Rectángulo 8"/>
          <p:cNvSpPr/>
          <p:nvPr/>
        </p:nvSpPr>
        <p:spPr>
          <a:xfrm>
            <a:off x="1144897" y="68301"/>
            <a:ext cx="6552728" cy="738664"/>
          </a:xfrm>
          <a:prstGeom prst="rect">
            <a:avLst/>
          </a:prstGeom>
        </p:spPr>
        <p:txBody>
          <a:bodyPr wrap="square">
            <a:spAutoFit/>
          </a:bodyPr>
          <a:lstStyle/>
          <a:p>
            <a:pPr algn="ctr" eaLnBrk="0" hangingPunct="0"/>
            <a:r>
              <a:rPr lang="es-ES" sz="2200" b="1" dirty="0" smtClean="0">
                <a:latin typeface="+mn-lt"/>
                <a:cs typeface="Verdana"/>
              </a:rPr>
              <a:t>Puntos de Referencia </a:t>
            </a:r>
            <a:endParaRPr lang="es-ES" sz="2200" b="1" dirty="0">
              <a:latin typeface="+mn-lt"/>
              <a:cs typeface="Verdana"/>
            </a:endParaRPr>
          </a:p>
          <a:p>
            <a:pPr algn="ctr" eaLnBrk="0" hangingPunct="0"/>
            <a:r>
              <a:rPr lang="es-ES" sz="2000" b="1" dirty="0" smtClean="0">
                <a:latin typeface="+mn-lt"/>
                <a:cs typeface="Verdana"/>
              </a:rPr>
              <a:t>Consultorías Externas sobre el Diagnóstico Institucional</a:t>
            </a:r>
            <a:endParaRPr lang="es-ES" sz="2000" b="1" dirty="0">
              <a:latin typeface="+mn-lt"/>
              <a:cs typeface="Verdana"/>
            </a:endParaRPr>
          </a:p>
        </p:txBody>
      </p:sp>
      <p:sp>
        <p:nvSpPr>
          <p:cNvPr id="7" name="CuadroTexto 6"/>
          <p:cNvSpPr txBox="1"/>
          <p:nvPr/>
        </p:nvSpPr>
        <p:spPr>
          <a:xfrm>
            <a:off x="179512" y="4368586"/>
            <a:ext cx="2376264" cy="1292662"/>
          </a:xfrm>
          <a:prstGeom prst="rect">
            <a:avLst/>
          </a:prstGeom>
          <a:noFill/>
        </p:spPr>
        <p:txBody>
          <a:bodyPr wrap="square" rtlCol="0">
            <a:spAutoFit/>
          </a:bodyPr>
          <a:lstStyle/>
          <a:p>
            <a:pPr algn="ctr"/>
            <a:r>
              <a:rPr lang="es-ES_tradnl" sz="1300" b="1" i="1" dirty="0" smtClean="0">
                <a:solidFill>
                  <a:schemeClr val="accent1">
                    <a:lumMod val="75000"/>
                  </a:schemeClr>
                </a:solidFill>
                <a:latin typeface="+mn-lt"/>
                <a:cs typeface="Arial" panose="020B0604020202020204" pitchFamily="34" charset="0"/>
              </a:rPr>
              <a:t>Proponen evaluar la implementación de cuatro ejes de desarrollo, a fin de abordar las principales dificultades observadas en el ámbito de los Recursos Humanos.</a:t>
            </a:r>
            <a:endParaRPr lang="es-CL" sz="1300" b="1" i="1" dirty="0">
              <a:solidFill>
                <a:schemeClr val="accent1">
                  <a:lumMod val="75000"/>
                </a:schemeClr>
              </a:solidFill>
              <a:latin typeface="+mn-lt"/>
              <a:cs typeface="Arial" panose="020B0604020202020204" pitchFamily="34" charset="0"/>
            </a:endParaRPr>
          </a:p>
        </p:txBody>
      </p:sp>
      <p:sp>
        <p:nvSpPr>
          <p:cNvPr id="11" name="Flecha derecha 10"/>
          <p:cNvSpPr/>
          <p:nvPr/>
        </p:nvSpPr>
        <p:spPr>
          <a:xfrm>
            <a:off x="2555777" y="4594422"/>
            <a:ext cx="347712" cy="504056"/>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472340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p:cNvCxnSpPr/>
          <p:nvPr/>
        </p:nvCxnSpPr>
        <p:spPr>
          <a:xfrm>
            <a:off x="779715" y="91142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4114800" y="2967566"/>
            <a:ext cx="914400" cy="369332"/>
          </a:xfrm>
          <a:prstGeom prst="rect">
            <a:avLst/>
          </a:prstGeom>
          <a:noFill/>
        </p:spPr>
        <p:txBody>
          <a:bodyPr wrap="square" rtlCol="0">
            <a:spAutoFit/>
          </a:bodyPr>
          <a:lstStyle/>
          <a:p>
            <a:pPr algn="r"/>
            <a:endParaRPr lang="es-CL" dirty="0"/>
          </a:p>
        </p:txBody>
      </p:sp>
      <p:sp>
        <p:nvSpPr>
          <p:cNvPr id="6" name="Rectángulo 5"/>
          <p:cNvSpPr/>
          <p:nvPr/>
        </p:nvSpPr>
        <p:spPr>
          <a:xfrm>
            <a:off x="611560" y="1305572"/>
            <a:ext cx="7225052" cy="3693319"/>
          </a:xfrm>
          <a:prstGeom prst="rect">
            <a:avLst/>
          </a:prstGeom>
        </p:spPr>
        <p:txBody>
          <a:bodyPr wrap="square">
            <a:spAutoFit/>
          </a:bodyPr>
          <a:lstStyle/>
          <a:p>
            <a:endParaRPr lang="es-ES_tradnl" sz="1000" b="1" dirty="0">
              <a:solidFill>
                <a:srgbClr val="C00000"/>
              </a:solidFill>
              <a:latin typeface="+mn-lt"/>
            </a:endParaRPr>
          </a:p>
          <a:p>
            <a:pPr algn="just"/>
            <a:r>
              <a:rPr lang="es-ES_tradnl" sz="1400" dirty="0" smtClean="0">
                <a:latin typeface="+mn-lt"/>
              </a:rPr>
              <a:t>Durante el año 2015 se incrementaron en un 17% el número de fiscalizaciones de oficio realizadas con respecto al año anterior y en un 41% las programadas. Un 23% del total de las fiscalizaciones terminaron en multas aplicadas por un total de $68.682.719.654*. El promedio nacional de tiempo de demora entre que se recibe la denuncia, se resuelve y despacha el resultado </a:t>
            </a:r>
            <a:r>
              <a:rPr lang="es-ES_tradnl" sz="1400" dirty="0">
                <a:latin typeface="+mn-lt"/>
              </a:rPr>
              <a:t>de la </a:t>
            </a:r>
            <a:r>
              <a:rPr lang="es-ES_tradnl" sz="1400" dirty="0" smtClean="0">
                <a:latin typeface="+mn-lt"/>
              </a:rPr>
              <a:t>fiscalización </a:t>
            </a:r>
            <a:r>
              <a:rPr lang="es-ES_tradnl" sz="1400" dirty="0">
                <a:latin typeface="+mn-lt"/>
              </a:rPr>
              <a:t>al </a:t>
            </a:r>
            <a:r>
              <a:rPr lang="es-ES_tradnl" sz="1400" dirty="0" smtClean="0">
                <a:latin typeface="+mn-lt"/>
              </a:rPr>
              <a:t>usuario es de 43 días.</a:t>
            </a:r>
            <a:endParaRPr lang="es-ES_tradnl" sz="1400" dirty="0">
              <a:latin typeface="+mn-lt"/>
            </a:endParaRPr>
          </a:p>
          <a:p>
            <a:pPr algn="just"/>
            <a:endParaRPr lang="es-ES_tradnl" sz="1400" dirty="0">
              <a:latin typeface="+mn-lt"/>
            </a:endParaRPr>
          </a:p>
          <a:p>
            <a:pPr algn="just"/>
            <a:r>
              <a:rPr lang="es-ES_tradnl" sz="1400" dirty="0" smtClean="0">
                <a:latin typeface="+mn-lt"/>
              </a:rPr>
              <a:t>El 90.91% de los procesos de conciliación individual tratados y terminados en el periodo 2015, finalizaron con resultado de conciliación total o parcial. Por concepto de remuneraciones, indemnizaciones y cotizaciones previsionales, el servicio recuperó y entregó a los trabajadores $89.055.684.069*. Un total de 76.027 solicitudes de conciliaciones (42.3% del total país) generan horas de audiencia reservadas que son perdidas.</a:t>
            </a:r>
          </a:p>
          <a:p>
            <a:pPr algn="just"/>
            <a:endParaRPr lang="es-ES_tradnl" sz="1400" dirty="0">
              <a:latin typeface="+mn-lt"/>
            </a:endParaRPr>
          </a:p>
          <a:p>
            <a:pPr algn="just"/>
            <a:r>
              <a:rPr lang="es-ES_tradnl" sz="1400" dirty="0" smtClean="0">
                <a:latin typeface="+mn-lt"/>
              </a:rPr>
              <a:t>Durante el año 2015 se atendieron 1.679.067 usuarios en las unidades de atención de público distribuidas a nivel territorial, lo que representa un aumento de un 40% en la demanda de servicios con respecto a la atención presencial*. Los tiempos de espera en la atención fueron en promedio de 43 minutos. </a:t>
            </a:r>
            <a:endParaRPr lang="es-ES_tradnl" sz="1400" b="1" dirty="0"/>
          </a:p>
        </p:txBody>
      </p:sp>
      <p:sp>
        <p:nvSpPr>
          <p:cNvPr id="2" name="CuadroTexto 1"/>
          <p:cNvSpPr txBox="1"/>
          <p:nvPr/>
        </p:nvSpPr>
        <p:spPr>
          <a:xfrm>
            <a:off x="4572331" y="5733256"/>
            <a:ext cx="4051671" cy="369332"/>
          </a:xfrm>
          <a:prstGeom prst="rect">
            <a:avLst/>
          </a:prstGeom>
          <a:noFill/>
        </p:spPr>
        <p:txBody>
          <a:bodyPr wrap="square" rtlCol="0">
            <a:spAutoFit/>
          </a:bodyPr>
          <a:lstStyle/>
          <a:p>
            <a:r>
              <a:rPr lang="es-ES_tradnl" dirty="0" smtClean="0"/>
              <a:t>* </a:t>
            </a:r>
            <a:r>
              <a:rPr lang="es-ES_tradnl" sz="1200" dirty="0" smtClean="0">
                <a:latin typeface="+mn-lt"/>
              </a:rPr>
              <a:t>Antecedentes Cuenta Pública Dirección del Trabajo 2015.</a:t>
            </a:r>
            <a:endParaRPr lang="es-CL" sz="1200" dirty="0">
              <a:latin typeface="+mn-lt"/>
            </a:endParaRPr>
          </a:p>
        </p:txBody>
      </p:sp>
      <p:sp>
        <p:nvSpPr>
          <p:cNvPr id="3" name="Rectángulo 2"/>
          <p:cNvSpPr/>
          <p:nvPr/>
        </p:nvSpPr>
        <p:spPr>
          <a:xfrm>
            <a:off x="881004" y="172292"/>
            <a:ext cx="7056784" cy="738664"/>
          </a:xfrm>
          <a:prstGeom prst="rect">
            <a:avLst/>
          </a:prstGeom>
        </p:spPr>
        <p:txBody>
          <a:bodyPr wrap="square">
            <a:spAutoFit/>
          </a:bodyPr>
          <a:lstStyle/>
          <a:p>
            <a:pPr algn="ctr"/>
            <a:r>
              <a:rPr lang="es-ES_tradnl" sz="2200" b="1" dirty="0">
                <a:latin typeface="+mn-lt"/>
              </a:rPr>
              <a:t>Capacidad Operativa </a:t>
            </a:r>
            <a:r>
              <a:rPr lang="es-ES_tradnl" sz="2200" b="1" dirty="0" smtClean="0">
                <a:latin typeface="+mn-lt"/>
              </a:rPr>
              <a:t>Actual </a:t>
            </a:r>
          </a:p>
          <a:p>
            <a:pPr algn="ctr"/>
            <a:r>
              <a:rPr lang="es-ES_tradnl" sz="2000" b="1" dirty="0" smtClean="0">
                <a:latin typeface="+mn-lt"/>
              </a:rPr>
              <a:t>Avances </a:t>
            </a:r>
            <a:r>
              <a:rPr lang="es-ES_tradnl" sz="2000" b="1" dirty="0">
                <a:latin typeface="+mn-lt"/>
              </a:rPr>
              <a:t>y </a:t>
            </a:r>
            <a:r>
              <a:rPr lang="es-ES_tradnl" sz="2000" b="1" dirty="0" smtClean="0">
                <a:latin typeface="+mn-lt"/>
              </a:rPr>
              <a:t>Tareas Pendientes </a:t>
            </a:r>
            <a:endParaRPr lang="es-ES_tradnl" sz="2000" b="1" dirty="0">
              <a:latin typeface="+mn-lt"/>
            </a:endParaRPr>
          </a:p>
        </p:txBody>
      </p:sp>
    </p:spTree>
    <p:extLst>
      <p:ext uri="{BB962C8B-B14F-4D97-AF65-F5344CB8AC3E}">
        <p14:creationId xmlns:p14="http://schemas.microsoft.com/office/powerpoint/2010/main" val="52845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729429" y="110480"/>
            <a:ext cx="8335147" cy="430887"/>
          </a:xfrm>
          <a:prstGeom prst="rect">
            <a:avLst/>
          </a:prstGeom>
          <a:noFill/>
        </p:spPr>
        <p:txBody>
          <a:bodyPr wrap="square" rtlCol="0">
            <a:spAutoFit/>
          </a:bodyPr>
          <a:lstStyle/>
          <a:p>
            <a:pPr algn="ctr" eaLnBrk="0" hangingPunct="0"/>
            <a:r>
              <a:rPr lang="es-ES_tradnl" sz="2200" b="1" dirty="0">
                <a:latin typeface="+mn-lt"/>
                <a:cs typeface="Verdana"/>
              </a:rPr>
              <a:t>Capacidad </a:t>
            </a:r>
            <a:r>
              <a:rPr lang="es-ES_tradnl" sz="2200" b="1" dirty="0" smtClean="0">
                <a:latin typeface="+mn-lt"/>
                <a:cs typeface="Verdana"/>
              </a:rPr>
              <a:t>Operativa: </a:t>
            </a:r>
            <a:r>
              <a:rPr lang="es-ES" sz="2200" b="1" dirty="0" smtClean="0">
                <a:latin typeface="+mn-lt"/>
                <a:cs typeface="Verdana"/>
              </a:rPr>
              <a:t>Fiscalización</a:t>
            </a:r>
            <a:endParaRPr lang="es-ES" sz="2200" b="1" dirty="0">
              <a:latin typeface="+mn-lt"/>
              <a:cs typeface="Verdana"/>
            </a:endParaRPr>
          </a:p>
        </p:txBody>
      </p:sp>
      <p:cxnSp>
        <p:nvCxnSpPr>
          <p:cNvPr id="7" name="Conector recto 6"/>
          <p:cNvCxnSpPr/>
          <p:nvPr/>
        </p:nvCxnSpPr>
        <p:spPr>
          <a:xfrm>
            <a:off x="2018058" y="551921"/>
            <a:ext cx="535231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3055508" y="6491123"/>
            <a:ext cx="6139903" cy="553998"/>
          </a:xfrm>
          <a:prstGeom prst="rect">
            <a:avLst/>
          </a:prstGeom>
          <a:noFill/>
        </p:spPr>
        <p:txBody>
          <a:bodyPr wrap="square" rtlCol="0">
            <a:spAutoFit/>
          </a:bodyPr>
          <a:lstStyle/>
          <a:p>
            <a:pPr algn="ctr"/>
            <a:r>
              <a:rPr lang="es-ES_tradnl" dirty="0" smtClean="0"/>
              <a:t>* </a:t>
            </a:r>
            <a:r>
              <a:rPr lang="es-ES_tradnl" sz="1200" dirty="0" smtClean="0">
                <a:latin typeface="+mn-lt"/>
              </a:rPr>
              <a:t>Antecedentes </a:t>
            </a:r>
            <a:r>
              <a:rPr lang="es-CL" sz="1200" dirty="0">
                <a:latin typeface="+mn-lt"/>
              </a:rPr>
              <a:t>Santiago </a:t>
            </a:r>
            <a:r>
              <a:rPr lang="es-CL" sz="1200" dirty="0" smtClean="0">
                <a:latin typeface="+mn-lt"/>
              </a:rPr>
              <a:t>Consultores. Estudio </a:t>
            </a:r>
            <a:r>
              <a:rPr lang="es-CL" sz="1200" dirty="0">
                <a:latin typeface="+mn-lt"/>
              </a:rPr>
              <a:t>Formulación BID</a:t>
            </a:r>
          </a:p>
          <a:p>
            <a:r>
              <a:rPr lang="es-ES_tradnl" sz="1200" dirty="0" smtClean="0">
                <a:latin typeface="+mn-lt"/>
              </a:rPr>
              <a:t>.</a:t>
            </a:r>
            <a:endParaRPr lang="es-CL" sz="1200" dirty="0">
              <a:latin typeface="+mn-lt"/>
            </a:endParaRPr>
          </a:p>
        </p:txBody>
      </p:sp>
      <p:grpSp>
        <p:nvGrpSpPr>
          <p:cNvPr id="25" name="Grupo 24"/>
          <p:cNvGrpSpPr/>
          <p:nvPr/>
        </p:nvGrpSpPr>
        <p:grpSpPr>
          <a:xfrm>
            <a:off x="827584" y="1213836"/>
            <a:ext cx="7210550" cy="5266732"/>
            <a:chOff x="1726842" y="250467"/>
            <a:chExt cx="8712558" cy="6331308"/>
          </a:xfrm>
        </p:grpSpPr>
        <p:sp>
          <p:nvSpPr>
            <p:cNvPr id="31" name="Rectángulo 30"/>
            <p:cNvSpPr/>
            <p:nvPr/>
          </p:nvSpPr>
          <p:spPr>
            <a:xfrm>
              <a:off x="1726842" y="250467"/>
              <a:ext cx="8712558" cy="633130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pic>
          <p:nvPicPr>
            <p:cNvPr id="32" name="Imagen 31"/>
            <p:cNvPicPr>
              <a:picLocks noChangeAspect="1"/>
            </p:cNvPicPr>
            <p:nvPr/>
          </p:nvPicPr>
          <p:blipFill>
            <a:blip r:embed="rId2"/>
            <a:stretch>
              <a:fillRect/>
            </a:stretch>
          </p:blipFill>
          <p:spPr>
            <a:xfrm>
              <a:off x="1752600" y="276225"/>
              <a:ext cx="8686800" cy="6305550"/>
            </a:xfrm>
            <a:prstGeom prst="rect">
              <a:avLst/>
            </a:prstGeom>
          </p:spPr>
        </p:pic>
      </p:grpSp>
      <p:grpSp>
        <p:nvGrpSpPr>
          <p:cNvPr id="30" name="Grupo 29"/>
          <p:cNvGrpSpPr/>
          <p:nvPr/>
        </p:nvGrpSpPr>
        <p:grpSpPr>
          <a:xfrm>
            <a:off x="230406" y="285088"/>
            <a:ext cx="2025959" cy="1335881"/>
            <a:chOff x="3419872" y="5661248"/>
            <a:chExt cx="1944216" cy="1152128"/>
          </a:xfrm>
        </p:grpSpPr>
        <p:pic>
          <p:nvPicPr>
            <p:cNvPr id="27" name="Imagen 26"/>
            <p:cNvPicPr>
              <a:picLocks noChangeAspect="1"/>
            </p:cNvPicPr>
            <p:nvPr/>
          </p:nvPicPr>
          <p:blipFill>
            <a:blip r:embed="rId3"/>
            <a:stretch>
              <a:fillRect/>
            </a:stretch>
          </p:blipFill>
          <p:spPr>
            <a:xfrm>
              <a:off x="3633510" y="5661248"/>
              <a:ext cx="1609725" cy="971550"/>
            </a:xfrm>
            <a:prstGeom prst="rect">
              <a:avLst/>
            </a:prstGeom>
          </p:spPr>
        </p:pic>
        <p:sp>
          <p:nvSpPr>
            <p:cNvPr id="28" name="CuadroTexto 27"/>
            <p:cNvSpPr txBox="1"/>
            <p:nvPr/>
          </p:nvSpPr>
          <p:spPr>
            <a:xfrm>
              <a:off x="3419872" y="5929535"/>
              <a:ext cx="720080" cy="307777"/>
            </a:xfrm>
            <a:prstGeom prst="rect">
              <a:avLst/>
            </a:prstGeom>
            <a:noFill/>
          </p:spPr>
          <p:txBody>
            <a:bodyPr wrap="square" rtlCol="0">
              <a:spAutoFit/>
            </a:bodyPr>
            <a:lstStyle/>
            <a:p>
              <a:pPr algn="ctr"/>
              <a:r>
                <a:rPr lang="es-ES_tradnl" sz="700" b="1" dirty="0" smtClean="0">
                  <a:latin typeface="+mn-lt"/>
                </a:rPr>
                <a:t>Fiscalización de Oficio</a:t>
              </a:r>
              <a:endParaRPr lang="es-CL" sz="700" b="1" dirty="0">
                <a:latin typeface="+mn-lt"/>
              </a:endParaRPr>
            </a:p>
          </p:txBody>
        </p:sp>
        <p:sp>
          <p:nvSpPr>
            <p:cNvPr id="29" name="CuadroTexto 28"/>
            <p:cNvSpPr txBox="1"/>
            <p:nvPr/>
          </p:nvSpPr>
          <p:spPr>
            <a:xfrm>
              <a:off x="4644008" y="6505599"/>
              <a:ext cx="720080" cy="307777"/>
            </a:xfrm>
            <a:prstGeom prst="rect">
              <a:avLst/>
            </a:prstGeom>
            <a:noFill/>
          </p:spPr>
          <p:txBody>
            <a:bodyPr wrap="square" rtlCol="0">
              <a:spAutoFit/>
            </a:bodyPr>
            <a:lstStyle/>
            <a:p>
              <a:pPr algn="ctr"/>
              <a:r>
                <a:rPr lang="es-ES_tradnl" sz="700" b="1" dirty="0" smtClean="0">
                  <a:latin typeface="+mn-lt"/>
                </a:rPr>
                <a:t>Fiscalización Reactiva</a:t>
              </a:r>
              <a:endParaRPr lang="es-CL" sz="700" b="1" dirty="0">
                <a:latin typeface="+mn-lt"/>
              </a:endParaRPr>
            </a:p>
          </p:txBody>
        </p:sp>
      </p:grpSp>
      <p:sp>
        <p:nvSpPr>
          <p:cNvPr id="12" name="Rectángulo 11"/>
          <p:cNvSpPr/>
          <p:nvPr/>
        </p:nvSpPr>
        <p:spPr>
          <a:xfrm>
            <a:off x="6948264" y="649091"/>
            <a:ext cx="2078702" cy="675620"/>
          </a:xfrm>
          <a:prstGeom prst="rect">
            <a:avLst/>
          </a:prstGeom>
          <a:solidFill>
            <a:schemeClr val="bg1">
              <a:lumMod val="8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sz="1200" dirty="0" smtClean="0">
                <a:solidFill>
                  <a:schemeClr val="tx1"/>
                </a:solidFill>
              </a:rPr>
              <a:t>35.7 días</a:t>
            </a:r>
          </a:p>
          <a:p>
            <a:pPr algn="ctr"/>
            <a:r>
              <a:rPr lang="es-ES_tradnl" sz="1000" dirty="0">
                <a:solidFill>
                  <a:schemeClr val="tx1"/>
                </a:solidFill>
              </a:rPr>
              <a:t>Tiempo </a:t>
            </a:r>
            <a:r>
              <a:rPr lang="es-ES_tradnl" sz="1000" dirty="0" smtClean="0">
                <a:solidFill>
                  <a:schemeClr val="tx1"/>
                </a:solidFill>
              </a:rPr>
              <a:t>Promedio </a:t>
            </a:r>
            <a:r>
              <a:rPr lang="es-ES_tradnl" sz="1000" dirty="0">
                <a:solidFill>
                  <a:schemeClr val="tx1"/>
                </a:solidFill>
              </a:rPr>
              <a:t>que demora una </a:t>
            </a:r>
            <a:r>
              <a:rPr lang="es-ES_tradnl" sz="1000" dirty="0" smtClean="0">
                <a:solidFill>
                  <a:schemeClr val="tx1"/>
                </a:solidFill>
              </a:rPr>
              <a:t>fiscalización reactiva hasta cierre del informe</a:t>
            </a:r>
            <a:endParaRPr lang="es-CL" sz="1000" dirty="0">
              <a:solidFill>
                <a:schemeClr val="tx1"/>
              </a:solidFill>
            </a:endParaRPr>
          </a:p>
        </p:txBody>
      </p:sp>
    </p:spTree>
    <p:extLst>
      <p:ext uri="{BB962C8B-B14F-4D97-AF65-F5344CB8AC3E}">
        <p14:creationId xmlns:p14="http://schemas.microsoft.com/office/powerpoint/2010/main" val="4234208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433070" y="87015"/>
            <a:ext cx="8335147" cy="430887"/>
          </a:xfrm>
          <a:prstGeom prst="rect">
            <a:avLst/>
          </a:prstGeom>
          <a:noFill/>
        </p:spPr>
        <p:txBody>
          <a:bodyPr wrap="square" rtlCol="0">
            <a:spAutoFit/>
          </a:bodyPr>
          <a:lstStyle/>
          <a:p>
            <a:pPr algn="ctr" eaLnBrk="0" hangingPunct="0"/>
            <a:r>
              <a:rPr lang="es-ES_tradnl" sz="2200" b="1" dirty="0">
                <a:latin typeface="+mn-lt"/>
                <a:cs typeface="Verdana"/>
              </a:rPr>
              <a:t>Capacidad </a:t>
            </a:r>
            <a:r>
              <a:rPr lang="es-ES_tradnl" sz="2200" b="1" dirty="0" smtClean="0">
                <a:latin typeface="+mn-lt"/>
                <a:cs typeface="Verdana"/>
              </a:rPr>
              <a:t>Operativa: </a:t>
            </a:r>
            <a:r>
              <a:rPr lang="es-ES" sz="2200" b="1" dirty="0" smtClean="0">
                <a:latin typeface="+mn-lt"/>
                <a:cs typeface="Verdana"/>
              </a:rPr>
              <a:t>Atención </a:t>
            </a:r>
            <a:r>
              <a:rPr lang="es-ES" sz="2200" b="1" dirty="0">
                <a:latin typeface="+mn-lt"/>
                <a:cs typeface="Verdana"/>
              </a:rPr>
              <a:t>Presencial</a:t>
            </a:r>
          </a:p>
        </p:txBody>
      </p:sp>
      <p:cxnSp>
        <p:nvCxnSpPr>
          <p:cNvPr id="7" name="Conector recto 6"/>
          <p:cNvCxnSpPr/>
          <p:nvPr/>
        </p:nvCxnSpPr>
        <p:spPr>
          <a:xfrm>
            <a:off x="755576" y="572260"/>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2123728" y="6389881"/>
            <a:ext cx="8228135" cy="369332"/>
          </a:xfrm>
          <a:prstGeom prst="rect">
            <a:avLst/>
          </a:prstGeom>
          <a:noFill/>
        </p:spPr>
        <p:txBody>
          <a:bodyPr wrap="square" rtlCol="0">
            <a:spAutoFit/>
          </a:bodyPr>
          <a:lstStyle/>
          <a:p>
            <a:pPr algn="ctr"/>
            <a:r>
              <a:rPr lang="es-ES_tradnl" dirty="0" smtClean="0"/>
              <a:t>* </a:t>
            </a:r>
            <a:r>
              <a:rPr lang="es-ES_tradnl" sz="1200" dirty="0" smtClean="0">
                <a:latin typeface="+mn-lt"/>
              </a:rPr>
              <a:t>Antecedentes </a:t>
            </a:r>
            <a:r>
              <a:rPr lang="es-CL" sz="1200" dirty="0">
                <a:latin typeface="+mn-lt"/>
              </a:rPr>
              <a:t>Santiago </a:t>
            </a:r>
            <a:r>
              <a:rPr lang="es-CL" sz="1200" dirty="0" smtClean="0">
                <a:latin typeface="+mn-lt"/>
              </a:rPr>
              <a:t>Consultores. Estudio </a:t>
            </a:r>
            <a:r>
              <a:rPr lang="es-CL" sz="1200" dirty="0">
                <a:latin typeface="+mn-lt"/>
              </a:rPr>
              <a:t>Formulación </a:t>
            </a:r>
            <a:r>
              <a:rPr lang="es-CL" sz="1200" dirty="0" smtClean="0">
                <a:latin typeface="+mn-lt"/>
              </a:rPr>
              <a:t>BID</a:t>
            </a:r>
            <a:endParaRPr lang="es-CL" sz="1200" dirty="0">
              <a:latin typeface="+mn-lt"/>
            </a:endParaRPr>
          </a:p>
        </p:txBody>
      </p:sp>
      <p:grpSp>
        <p:nvGrpSpPr>
          <p:cNvPr id="6" name="Grupo 5"/>
          <p:cNvGrpSpPr/>
          <p:nvPr/>
        </p:nvGrpSpPr>
        <p:grpSpPr>
          <a:xfrm>
            <a:off x="755576" y="764704"/>
            <a:ext cx="7608207" cy="5643546"/>
            <a:chOff x="2107291" y="334851"/>
            <a:chExt cx="8283812" cy="6236392"/>
          </a:xfrm>
        </p:grpSpPr>
        <p:pic>
          <p:nvPicPr>
            <p:cNvPr id="9" name="Imagen 8"/>
            <p:cNvPicPr>
              <a:picLocks noChangeAspect="1"/>
            </p:cNvPicPr>
            <p:nvPr/>
          </p:nvPicPr>
          <p:blipFill>
            <a:blip r:embed="rId2"/>
            <a:stretch>
              <a:fillRect/>
            </a:stretch>
          </p:blipFill>
          <p:spPr>
            <a:xfrm>
              <a:off x="2107292" y="334851"/>
              <a:ext cx="8283811" cy="6236392"/>
            </a:xfrm>
            <a:prstGeom prst="rect">
              <a:avLst/>
            </a:prstGeom>
          </p:spPr>
        </p:pic>
        <p:sp>
          <p:nvSpPr>
            <p:cNvPr id="10" name="Rectángulo 9"/>
            <p:cNvSpPr/>
            <p:nvPr/>
          </p:nvSpPr>
          <p:spPr>
            <a:xfrm>
              <a:off x="2107291" y="334851"/>
              <a:ext cx="8283811" cy="6236392"/>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50838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81076" y="44624"/>
            <a:ext cx="7632848" cy="430887"/>
          </a:xfrm>
          <a:prstGeom prst="rect">
            <a:avLst/>
          </a:prstGeom>
          <a:noFill/>
        </p:spPr>
        <p:txBody>
          <a:bodyPr wrap="square" rtlCol="0">
            <a:spAutoFit/>
          </a:bodyPr>
          <a:lstStyle/>
          <a:p>
            <a:pPr algn="ctr" eaLnBrk="0" hangingPunct="0"/>
            <a:r>
              <a:rPr lang="es-ES" sz="2200" b="1" dirty="0" smtClean="0">
                <a:latin typeface="+mn-lt"/>
                <a:cs typeface="Verdana"/>
              </a:rPr>
              <a:t>Principales Ejes del Proceso de Modernización de la DT</a:t>
            </a:r>
            <a:endParaRPr lang="es-ES" sz="2200" b="1" dirty="0">
              <a:latin typeface="+mn-lt"/>
              <a:cs typeface="Verdana"/>
            </a:endParaRPr>
          </a:p>
        </p:txBody>
      </p:sp>
      <p:cxnSp>
        <p:nvCxnSpPr>
          <p:cNvPr id="16" name="Conector recto 15"/>
          <p:cNvCxnSpPr/>
          <p:nvPr/>
        </p:nvCxnSpPr>
        <p:spPr>
          <a:xfrm>
            <a:off x="818464" y="548720"/>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4114800" y="2967566"/>
            <a:ext cx="914400" cy="369332"/>
          </a:xfrm>
          <a:prstGeom prst="rect">
            <a:avLst/>
          </a:prstGeom>
          <a:noFill/>
        </p:spPr>
        <p:txBody>
          <a:bodyPr wrap="square" rtlCol="0">
            <a:spAutoFit/>
          </a:bodyPr>
          <a:lstStyle/>
          <a:p>
            <a:pPr algn="r"/>
            <a:endParaRPr lang="es-CL" dirty="0"/>
          </a:p>
        </p:txBody>
      </p:sp>
      <p:grpSp>
        <p:nvGrpSpPr>
          <p:cNvPr id="59" name="Grupo 58"/>
          <p:cNvGrpSpPr/>
          <p:nvPr/>
        </p:nvGrpSpPr>
        <p:grpSpPr>
          <a:xfrm>
            <a:off x="1907705" y="829430"/>
            <a:ext cx="5256584" cy="5839930"/>
            <a:chOff x="1835696" y="692791"/>
            <a:chExt cx="5400599" cy="5839930"/>
          </a:xfrm>
        </p:grpSpPr>
        <p:sp>
          <p:nvSpPr>
            <p:cNvPr id="15" name="Rectángulo 14"/>
            <p:cNvSpPr/>
            <p:nvPr/>
          </p:nvSpPr>
          <p:spPr>
            <a:xfrm>
              <a:off x="1835696" y="916767"/>
              <a:ext cx="5400599" cy="5464561"/>
            </a:xfrm>
            <a:prstGeom prst="rect">
              <a:avLst/>
            </a:prstGeom>
            <a:noFill/>
            <a:ln w="127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pSp>
          <p:nvGrpSpPr>
            <p:cNvPr id="58" name="Grupo 57"/>
            <p:cNvGrpSpPr/>
            <p:nvPr/>
          </p:nvGrpSpPr>
          <p:grpSpPr>
            <a:xfrm>
              <a:off x="2120920" y="692791"/>
              <a:ext cx="4841147" cy="5839930"/>
              <a:chOff x="2120920" y="692791"/>
              <a:chExt cx="4841147" cy="5839930"/>
            </a:xfrm>
          </p:grpSpPr>
          <p:sp>
            <p:nvSpPr>
              <p:cNvPr id="44" name="Rectángulo 43"/>
              <p:cNvSpPr/>
              <p:nvPr/>
            </p:nvSpPr>
            <p:spPr>
              <a:xfrm>
                <a:off x="2162361" y="6180995"/>
                <a:ext cx="4778010" cy="351726"/>
              </a:xfrm>
              <a:prstGeom prst="rect">
                <a:avLst/>
              </a:prstGeom>
              <a:solidFill>
                <a:schemeClr val="tx2">
                  <a:lumMod val="20000"/>
                  <a:lumOff val="80000"/>
                </a:schemeClr>
              </a:solidFill>
              <a:ln w="127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a:solidFill>
                      <a:schemeClr val="tx1"/>
                    </a:solidFill>
                  </a:rPr>
                  <a:t>D</a:t>
                </a:r>
                <a:r>
                  <a:rPr lang="es-ES_tradnl" sz="1400" b="1" dirty="0" smtClean="0">
                    <a:solidFill>
                      <a:schemeClr val="tx1"/>
                    </a:solidFill>
                  </a:rPr>
                  <a:t>esarrollo de la Plataforma Tecnológica</a:t>
                </a:r>
                <a:endParaRPr lang="es-CL" sz="1400" b="1" dirty="0">
                  <a:solidFill>
                    <a:schemeClr val="tx1"/>
                  </a:solidFill>
                </a:endParaRPr>
              </a:p>
            </p:txBody>
          </p:sp>
          <p:grpSp>
            <p:nvGrpSpPr>
              <p:cNvPr id="46" name="Grupo 45"/>
              <p:cNvGrpSpPr/>
              <p:nvPr/>
            </p:nvGrpSpPr>
            <p:grpSpPr>
              <a:xfrm>
                <a:off x="2120920" y="692791"/>
                <a:ext cx="4841147" cy="5256489"/>
                <a:chOff x="2467157" y="692791"/>
                <a:chExt cx="4841147" cy="5256489"/>
              </a:xfrm>
            </p:grpSpPr>
            <p:grpSp>
              <p:nvGrpSpPr>
                <p:cNvPr id="5" name="Grupo 4"/>
                <p:cNvGrpSpPr/>
                <p:nvPr/>
              </p:nvGrpSpPr>
              <p:grpSpPr>
                <a:xfrm>
                  <a:off x="2587658" y="1127968"/>
                  <a:ext cx="4720646" cy="4821312"/>
                  <a:chOff x="1979712" y="1055960"/>
                  <a:chExt cx="5010866" cy="5109344"/>
                </a:xfrm>
              </p:grpSpPr>
              <p:sp>
                <p:nvSpPr>
                  <p:cNvPr id="2" name="Rectángulo redondeado 1"/>
                  <p:cNvSpPr/>
                  <p:nvPr/>
                </p:nvSpPr>
                <p:spPr>
                  <a:xfrm>
                    <a:off x="2730803" y="1483232"/>
                    <a:ext cx="1533513" cy="5461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b="1" dirty="0" smtClean="0"/>
                      <a:t>Sistema de Datos Laborales</a:t>
                    </a:r>
                  </a:p>
                  <a:p>
                    <a:pPr algn="ctr"/>
                    <a:r>
                      <a:rPr lang="es-ES_tradnl" sz="800" dirty="0" smtClean="0"/>
                      <a:t>Obtención terceros / Registro /Análisis  de Riesgo</a:t>
                    </a:r>
                    <a:endParaRPr lang="es-CL" sz="800" dirty="0"/>
                  </a:p>
                </p:txBody>
              </p:sp>
              <p:sp>
                <p:nvSpPr>
                  <p:cNvPr id="8" name="Rectángulo redondeado 7"/>
                  <p:cNvSpPr/>
                  <p:nvPr/>
                </p:nvSpPr>
                <p:spPr>
                  <a:xfrm>
                    <a:off x="1979712" y="1055960"/>
                    <a:ext cx="5010866" cy="382413"/>
                  </a:xfrm>
                  <a:prstGeom prst="round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sz="1100" b="1" dirty="0" smtClean="0"/>
                      <a:t>Planificación </a:t>
                    </a:r>
                    <a:endParaRPr lang="es-CL" sz="1100" b="1" dirty="0"/>
                  </a:p>
                </p:txBody>
              </p:sp>
              <p:sp>
                <p:nvSpPr>
                  <p:cNvPr id="22" name="Rectángulo redondeado 21"/>
                  <p:cNvSpPr/>
                  <p:nvPr/>
                </p:nvSpPr>
                <p:spPr>
                  <a:xfrm>
                    <a:off x="4334631" y="1483232"/>
                    <a:ext cx="1533513" cy="5461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b="1" dirty="0"/>
                      <a:t>C</a:t>
                    </a:r>
                    <a:r>
                      <a:rPr lang="es-ES_tradnl" sz="800" b="1" dirty="0" smtClean="0"/>
                      <a:t>aracterización de Usuarios y Servicios </a:t>
                    </a:r>
                  </a:p>
                  <a:p>
                    <a:pPr algn="ctr"/>
                    <a:r>
                      <a:rPr lang="es-ES_tradnl" sz="800" dirty="0" smtClean="0"/>
                      <a:t>Focalización</a:t>
                    </a:r>
                    <a:endParaRPr lang="es-CL" sz="800" dirty="0"/>
                  </a:p>
                </p:txBody>
              </p:sp>
              <p:sp>
                <p:nvSpPr>
                  <p:cNvPr id="26" name="Rectángulo redondeado 25"/>
                  <p:cNvSpPr/>
                  <p:nvPr/>
                </p:nvSpPr>
                <p:spPr>
                  <a:xfrm>
                    <a:off x="1992584" y="2564904"/>
                    <a:ext cx="1554414" cy="5669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b="1" dirty="0"/>
                      <a:t>Focalización de </a:t>
                    </a:r>
                    <a:r>
                      <a:rPr lang="es-ES_tradnl" sz="800" b="1" dirty="0" smtClean="0"/>
                      <a:t>actuaciones </a:t>
                    </a:r>
                    <a:r>
                      <a:rPr lang="es-ES_tradnl" sz="800" b="1" dirty="0"/>
                      <a:t>de a</a:t>
                    </a:r>
                    <a:r>
                      <a:rPr lang="es-ES_tradnl" sz="800" b="1" dirty="0" smtClean="0"/>
                      <a:t>cuerdo </a:t>
                    </a:r>
                    <a:r>
                      <a:rPr lang="es-ES_tradnl" sz="800" b="1" dirty="0"/>
                      <a:t>a </a:t>
                    </a:r>
                    <a:r>
                      <a:rPr lang="es-ES_tradnl" sz="800" b="1" dirty="0" smtClean="0"/>
                      <a:t>riesgos </a:t>
                    </a:r>
                    <a:r>
                      <a:rPr lang="es-ES_tradnl" sz="800" b="1" dirty="0"/>
                      <a:t>de </a:t>
                    </a:r>
                    <a:r>
                      <a:rPr lang="es-ES_tradnl" sz="800" b="1" dirty="0" smtClean="0"/>
                      <a:t>Infraccionalidad</a:t>
                    </a:r>
                    <a:r>
                      <a:rPr lang="es-ES_tradnl" sz="700" dirty="0" smtClean="0"/>
                      <a:t>.  Modelo Proactivo de Fiscalización</a:t>
                    </a:r>
                    <a:endParaRPr lang="es-CL" sz="700" dirty="0"/>
                  </a:p>
                </p:txBody>
              </p:sp>
              <p:sp>
                <p:nvSpPr>
                  <p:cNvPr id="27" name="Rectángulo redondeado 26"/>
                  <p:cNvSpPr/>
                  <p:nvPr/>
                </p:nvSpPr>
                <p:spPr>
                  <a:xfrm>
                    <a:off x="1979712" y="2077792"/>
                    <a:ext cx="4946197" cy="382413"/>
                  </a:xfrm>
                  <a:prstGeom prst="round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sz="1100" b="1" dirty="0" smtClean="0"/>
                      <a:t>Ejecución</a:t>
                    </a:r>
                    <a:endParaRPr lang="es-CL" sz="1100" b="1" dirty="0"/>
                  </a:p>
                </p:txBody>
              </p:sp>
              <p:sp>
                <p:nvSpPr>
                  <p:cNvPr id="28" name="Rectángulo redondeado 27"/>
                  <p:cNvSpPr/>
                  <p:nvPr/>
                </p:nvSpPr>
                <p:spPr>
                  <a:xfrm>
                    <a:off x="3638280" y="2544318"/>
                    <a:ext cx="1554414" cy="599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700" b="1" dirty="0" smtClean="0"/>
                      <a:t>Servicios de asesoría y atención de usuarios - presencial y virtual- estandarizados a nivel nacional</a:t>
                    </a:r>
                    <a:endParaRPr lang="es-CL" sz="700" b="1" dirty="0"/>
                  </a:p>
                </p:txBody>
              </p:sp>
              <p:sp>
                <p:nvSpPr>
                  <p:cNvPr id="30" name="Rectángulo redondeado 29"/>
                  <p:cNvSpPr/>
                  <p:nvPr/>
                </p:nvSpPr>
                <p:spPr>
                  <a:xfrm>
                    <a:off x="1983419" y="3834608"/>
                    <a:ext cx="4974220" cy="382413"/>
                  </a:xfrm>
                  <a:prstGeom prst="round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sz="1100" b="1" dirty="0" smtClean="0"/>
                      <a:t>Control y Seguimiento</a:t>
                    </a:r>
                    <a:endParaRPr lang="es-CL" sz="1100" b="1" dirty="0"/>
                  </a:p>
                </p:txBody>
              </p:sp>
              <p:sp>
                <p:nvSpPr>
                  <p:cNvPr id="31" name="Rectángulo redondeado 30"/>
                  <p:cNvSpPr/>
                  <p:nvPr/>
                </p:nvSpPr>
                <p:spPr>
                  <a:xfrm>
                    <a:off x="1992581" y="4294007"/>
                    <a:ext cx="4933327" cy="2871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b="1" dirty="0"/>
                      <a:t>Trazabilidad de las </a:t>
                    </a:r>
                    <a:r>
                      <a:rPr lang="es-ES_tradnl" sz="800" b="1" dirty="0" smtClean="0"/>
                      <a:t>Solicitudes y Procesos asociados</a:t>
                    </a:r>
                    <a:endParaRPr lang="es-CL" sz="800" b="1" dirty="0"/>
                  </a:p>
                </p:txBody>
              </p:sp>
              <p:sp>
                <p:nvSpPr>
                  <p:cNvPr id="33" name="Rectángulo redondeado 32"/>
                  <p:cNvSpPr/>
                  <p:nvPr/>
                </p:nvSpPr>
                <p:spPr>
                  <a:xfrm>
                    <a:off x="1979713" y="3212976"/>
                    <a:ext cx="1554414" cy="5669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dirty="0" smtClean="0"/>
                      <a:t> </a:t>
                    </a:r>
                    <a:r>
                      <a:rPr lang="es-ES_tradnl" sz="800" b="1" dirty="0" smtClean="0"/>
                      <a:t>Optimización del proceso de Fiscalización </a:t>
                    </a:r>
                    <a:r>
                      <a:rPr lang="es-ES_tradnl" sz="800" b="1" dirty="0"/>
                      <a:t>r</a:t>
                    </a:r>
                    <a:r>
                      <a:rPr lang="es-ES_tradnl" sz="800" b="1" dirty="0" smtClean="0"/>
                      <a:t>eactiva</a:t>
                    </a:r>
                  </a:p>
                </p:txBody>
              </p:sp>
              <p:sp>
                <p:nvSpPr>
                  <p:cNvPr id="38" name="Rectángulo redondeado 37"/>
                  <p:cNvSpPr/>
                  <p:nvPr/>
                </p:nvSpPr>
                <p:spPr>
                  <a:xfrm>
                    <a:off x="3625390" y="3212976"/>
                    <a:ext cx="1554414" cy="5669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dirty="0" smtClean="0"/>
                      <a:t> </a:t>
                    </a:r>
                    <a:r>
                      <a:rPr lang="es-ES_tradnl" sz="800" b="1" dirty="0" smtClean="0"/>
                      <a:t>Optimización de los canales de atención virtual</a:t>
                    </a:r>
                  </a:p>
                </p:txBody>
              </p:sp>
              <p:sp>
                <p:nvSpPr>
                  <p:cNvPr id="39" name="Rectángulo redondeado 38"/>
                  <p:cNvSpPr/>
                  <p:nvPr/>
                </p:nvSpPr>
                <p:spPr>
                  <a:xfrm>
                    <a:off x="1990646" y="5350843"/>
                    <a:ext cx="4974220" cy="382413"/>
                  </a:xfrm>
                  <a:prstGeom prst="roundRect">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sz="1100" b="1" dirty="0" smtClean="0"/>
                      <a:t>Evaluación</a:t>
                    </a:r>
                    <a:endParaRPr lang="es-CL" sz="1100" b="1" dirty="0"/>
                  </a:p>
                </p:txBody>
              </p:sp>
              <p:sp>
                <p:nvSpPr>
                  <p:cNvPr id="40" name="Rectángulo redondeado 39"/>
                  <p:cNvSpPr/>
                  <p:nvPr/>
                </p:nvSpPr>
                <p:spPr>
                  <a:xfrm>
                    <a:off x="1979712" y="5804529"/>
                    <a:ext cx="4946196" cy="3607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_tradnl" sz="800" b="1" dirty="0" smtClean="0"/>
                  </a:p>
                  <a:p>
                    <a:pPr algn="ctr"/>
                    <a:r>
                      <a:rPr lang="es-ES_tradnl" sz="800" b="1" dirty="0" smtClean="0"/>
                      <a:t>Medición </a:t>
                    </a:r>
                    <a:r>
                      <a:rPr lang="es-ES_tradnl" sz="800" b="1" dirty="0"/>
                      <a:t>de calidad de servicio  y nivel de satisfacción de los usuarios</a:t>
                    </a:r>
                    <a:endParaRPr lang="es-CL" sz="800" b="1" dirty="0"/>
                  </a:p>
                  <a:p>
                    <a:pPr algn="ctr"/>
                    <a:endParaRPr lang="es-CL" sz="800" b="1" dirty="0"/>
                  </a:p>
                </p:txBody>
              </p:sp>
              <p:sp>
                <p:nvSpPr>
                  <p:cNvPr id="41" name="Rectángulo redondeado 40"/>
                  <p:cNvSpPr/>
                  <p:nvPr/>
                </p:nvSpPr>
                <p:spPr>
                  <a:xfrm>
                    <a:off x="5266323" y="2544318"/>
                    <a:ext cx="1646716" cy="599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b="1" dirty="0" smtClean="0"/>
                      <a:t>Optimización Proceso de Conciliación </a:t>
                    </a:r>
                    <a:endParaRPr lang="es-CL" sz="800" b="1" dirty="0"/>
                  </a:p>
                </p:txBody>
              </p:sp>
              <p:sp>
                <p:nvSpPr>
                  <p:cNvPr id="42" name="Rectángulo redondeado 41"/>
                  <p:cNvSpPr/>
                  <p:nvPr/>
                </p:nvSpPr>
                <p:spPr>
                  <a:xfrm>
                    <a:off x="1979712" y="4654046"/>
                    <a:ext cx="4933327" cy="2871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b="1" dirty="0" smtClean="0"/>
                      <a:t>Gestión de Multas</a:t>
                    </a:r>
                    <a:endParaRPr lang="es-CL" sz="800" b="1" dirty="0"/>
                  </a:p>
                </p:txBody>
              </p:sp>
              <p:sp>
                <p:nvSpPr>
                  <p:cNvPr id="43" name="Rectángulo redondeado 42"/>
                  <p:cNvSpPr/>
                  <p:nvPr/>
                </p:nvSpPr>
                <p:spPr>
                  <a:xfrm>
                    <a:off x="1979712" y="5014086"/>
                    <a:ext cx="4933327" cy="2871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800" b="1" dirty="0" smtClean="0"/>
                      <a:t>Gestión Documental </a:t>
                    </a:r>
                    <a:endParaRPr lang="es-CL" sz="800" b="1" dirty="0"/>
                  </a:p>
                </p:txBody>
              </p:sp>
            </p:grpSp>
            <p:sp>
              <p:nvSpPr>
                <p:cNvPr id="45" name="Rectángulo 44"/>
                <p:cNvSpPr/>
                <p:nvPr/>
              </p:nvSpPr>
              <p:spPr>
                <a:xfrm>
                  <a:off x="2467157" y="692791"/>
                  <a:ext cx="4819452" cy="340380"/>
                </a:xfrm>
                <a:prstGeom prst="rect">
                  <a:avLst/>
                </a:prstGeom>
                <a:solidFill>
                  <a:schemeClr val="tx2">
                    <a:lumMod val="20000"/>
                    <a:lumOff val="80000"/>
                  </a:schemeClr>
                </a:solidFill>
                <a:ln w="127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smtClean="0">
                      <a:solidFill>
                        <a:schemeClr val="tx1"/>
                      </a:solidFill>
                    </a:rPr>
                    <a:t>Desarrollo de Procesos y Mecanismos de Gestión</a:t>
                  </a:r>
                  <a:endParaRPr lang="es-CL" sz="1400" b="1" dirty="0">
                    <a:solidFill>
                      <a:schemeClr val="tx1"/>
                    </a:solidFill>
                  </a:endParaRPr>
                </a:p>
              </p:txBody>
            </p:sp>
          </p:grpSp>
        </p:grpSp>
      </p:grpSp>
      <p:grpSp>
        <p:nvGrpSpPr>
          <p:cNvPr id="60" name="Grupo 59"/>
          <p:cNvGrpSpPr/>
          <p:nvPr/>
        </p:nvGrpSpPr>
        <p:grpSpPr>
          <a:xfrm>
            <a:off x="179324" y="1420330"/>
            <a:ext cx="2303277" cy="4600958"/>
            <a:chOff x="113696" y="1348322"/>
            <a:chExt cx="2368906" cy="4600958"/>
          </a:xfrm>
        </p:grpSpPr>
        <p:grpSp>
          <p:nvGrpSpPr>
            <p:cNvPr id="49" name="Grupo 48"/>
            <p:cNvGrpSpPr/>
            <p:nvPr/>
          </p:nvGrpSpPr>
          <p:grpSpPr>
            <a:xfrm>
              <a:off x="113696" y="1534431"/>
              <a:ext cx="1649992" cy="4414849"/>
              <a:chOff x="97119" y="916767"/>
              <a:chExt cx="1649992" cy="5176529"/>
            </a:xfrm>
          </p:grpSpPr>
          <p:grpSp>
            <p:nvGrpSpPr>
              <p:cNvPr id="6" name="Grupo 5"/>
              <p:cNvGrpSpPr/>
              <p:nvPr/>
            </p:nvGrpSpPr>
            <p:grpSpPr>
              <a:xfrm rot="5400000">
                <a:off x="-719382" y="2794842"/>
                <a:ext cx="3237946" cy="1440161"/>
                <a:chOff x="130605" y="1046896"/>
                <a:chExt cx="1705090" cy="4909456"/>
              </a:xfrm>
            </p:grpSpPr>
            <p:sp>
              <p:nvSpPr>
                <p:cNvPr id="34" name="Rectángulo redondeado 33"/>
                <p:cNvSpPr/>
                <p:nvPr/>
              </p:nvSpPr>
              <p:spPr>
                <a:xfrm rot="16200000">
                  <a:off x="-802711" y="3310881"/>
                  <a:ext cx="4893327" cy="3834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900" b="1" dirty="0" smtClean="0"/>
                    <a:t>Remuneraciones e Incentivos</a:t>
                  </a:r>
                </a:p>
              </p:txBody>
            </p:sp>
            <p:sp>
              <p:nvSpPr>
                <p:cNvPr id="35" name="Rectángulo redondeado 34"/>
                <p:cNvSpPr/>
                <p:nvPr/>
              </p:nvSpPr>
              <p:spPr>
                <a:xfrm rot="16200000">
                  <a:off x="-1249584" y="3301818"/>
                  <a:ext cx="4893327" cy="3834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900" b="1" dirty="0" smtClean="0"/>
                    <a:t>Carrera Funcionaria</a:t>
                  </a:r>
                </a:p>
              </p:txBody>
            </p:sp>
            <p:sp>
              <p:nvSpPr>
                <p:cNvPr id="36" name="Rectángulo redondeado 35"/>
                <p:cNvSpPr/>
                <p:nvPr/>
              </p:nvSpPr>
              <p:spPr>
                <a:xfrm rot="16200000">
                  <a:off x="-1687631" y="3310878"/>
                  <a:ext cx="4893323" cy="3834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900" b="1" dirty="0" smtClean="0"/>
                    <a:t>Especialización y Desarrollo de Competencias</a:t>
                  </a:r>
                </a:p>
              </p:txBody>
            </p:sp>
            <p:sp>
              <p:nvSpPr>
                <p:cNvPr id="37" name="Rectángulo redondeado 36"/>
                <p:cNvSpPr/>
                <p:nvPr/>
              </p:nvSpPr>
              <p:spPr>
                <a:xfrm rot="16200000">
                  <a:off x="-2124317" y="3317947"/>
                  <a:ext cx="4893327" cy="3834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900" b="1" dirty="0" smtClean="0"/>
                    <a:t>Estructura Interna y Función Directiva</a:t>
                  </a:r>
                </a:p>
              </p:txBody>
            </p:sp>
          </p:grpSp>
          <p:sp>
            <p:nvSpPr>
              <p:cNvPr id="48" name="Rectángulo 47"/>
              <p:cNvSpPr/>
              <p:nvPr/>
            </p:nvSpPr>
            <p:spPr>
              <a:xfrm>
                <a:off x="97119" y="916767"/>
                <a:ext cx="1649992" cy="5176529"/>
              </a:xfrm>
              <a:prstGeom prst="rect">
                <a:avLst/>
              </a:prstGeom>
              <a:noFill/>
              <a:ln w="127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400" b="1" dirty="0">
                  <a:solidFill>
                    <a:schemeClr val="tx1"/>
                  </a:solidFill>
                </a:endParaRPr>
              </a:p>
            </p:txBody>
          </p:sp>
        </p:grpSp>
        <p:sp>
          <p:nvSpPr>
            <p:cNvPr id="47" name="Rectángulo 46"/>
            <p:cNvSpPr/>
            <p:nvPr/>
          </p:nvSpPr>
          <p:spPr>
            <a:xfrm>
              <a:off x="832610" y="1348322"/>
              <a:ext cx="1649992" cy="471688"/>
            </a:xfrm>
            <a:prstGeom prst="rect">
              <a:avLst/>
            </a:prstGeom>
            <a:solidFill>
              <a:schemeClr val="tx2">
                <a:lumMod val="20000"/>
                <a:lumOff val="80000"/>
              </a:schemeClr>
            </a:solidFill>
            <a:ln w="127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smtClean="0">
                  <a:solidFill>
                    <a:schemeClr val="tx1"/>
                  </a:solidFill>
                </a:rPr>
                <a:t>Desarrollo de las Personas</a:t>
              </a:r>
              <a:endParaRPr lang="es-CL" sz="1400" b="1" dirty="0">
                <a:solidFill>
                  <a:schemeClr val="tx1"/>
                </a:solidFill>
              </a:endParaRPr>
            </a:p>
          </p:txBody>
        </p:sp>
      </p:grpSp>
      <p:grpSp>
        <p:nvGrpSpPr>
          <p:cNvPr id="9" name="Grupo 8"/>
          <p:cNvGrpSpPr/>
          <p:nvPr/>
        </p:nvGrpSpPr>
        <p:grpSpPr>
          <a:xfrm>
            <a:off x="5292080" y="1437541"/>
            <a:ext cx="3672408" cy="4583748"/>
            <a:chOff x="5292080" y="1365533"/>
            <a:chExt cx="3672408" cy="4583748"/>
          </a:xfrm>
        </p:grpSpPr>
        <p:grpSp>
          <p:nvGrpSpPr>
            <p:cNvPr id="61" name="Grupo 60"/>
            <p:cNvGrpSpPr/>
            <p:nvPr/>
          </p:nvGrpSpPr>
          <p:grpSpPr>
            <a:xfrm>
              <a:off x="6732240" y="1365533"/>
              <a:ext cx="2232248" cy="4583748"/>
              <a:chOff x="7215789" y="1365533"/>
              <a:chExt cx="2232248" cy="4583748"/>
            </a:xfrm>
          </p:grpSpPr>
          <p:grpSp>
            <p:nvGrpSpPr>
              <p:cNvPr id="51" name="Grupo 50"/>
              <p:cNvGrpSpPr/>
              <p:nvPr/>
            </p:nvGrpSpPr>
            <p:grpSpPr>
              <a:xfrm>
                <a:off x="7798045" y="1553455"/>
                <a:ext cx="1649992" cy="4395826"/>
                <a:chOff x="148620" y="916767"/>
                <a:chExt cx="1649992" cy="5176529"/>
              </a:xfrm>
            </p:grpSpPr>
            <p:grpSp>
              <p:nvGrpSpPr>
                <p:cNvPr id="52" name="Grupo 51"/>
                <p:cNvGrpSpPr/>
                <p:nvPr/>
              </p:nvGrpSpPr>
              <p:grpSpPr>
                <a:xfrm rot="5400000">
                  <a:off x="59664" y="2336331"/>
                  <a:ext cx="1823324" cy="1442080"/>
                  <a:chOff x="262127" y="799079"/>
                  <a:chExt cx="960156" cy="4915998"/>
                </a:xfrm>
              </p:grpSpPr>
              <p:sp>
                <p:nvSpPr>
                  <p:cNvPr id="56" name="Rectángulo redondeado 55"/>
                  <p:cNvSpPr/>
                  <p:nvPr/>
                </p:nvSpPr>
                <p:spPr>
                  <a:xfrm rot="16200000">
                    <a:off x="-1419656" y="3057534"/>
                    <a:ext cx="4900394" cy="3834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900" b="1" dirty="0" smtClean="0"/>
                      <a:t>Revisión de Estructura Orgánica </a:t>
                    </a:r>
                    <a:r>
                      <a:rPr lang="es-ES_tradnl" sz="900" b="1" dirty="0"/>
                      <a:t>F</a:t>
                    </a:r>
                    <a:r>
                      <a:rPr lang="es-ES_tradnl" sz="900" b="1" dirty="0" smtClean="0"/>
                      <a:t>uncional reflejada en la planta de personal</a:t>
                    </a:r>
                  </a:p>
                </p:txBody>
              </p:sp>
              <p:sp>
                <p:nvSpPr>
                  <p:cNvPr id="57" name="Rectángulo redondeado 56"/>
                  <p:cNvSpPr/>
                  <p:nvPr/>
                </p:nvSpPr>
                <p:spPr>
                  <a:xfrm rot="16200000">
                    <a:off x="-1996328" y="3073138"/>
                    <a:ext cx="4900394" cy="3834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sz="900" b="1" dirty="0" smtClean="0"/>
                      <a:t>Revisión de Facultades y Atribuciones de la DT</a:t>
                    </a:r>
                  </a:p>
                </p:txBody>
              </p:sp>
            </p:grpSp>
            <p:sp>
              <p:nvSpPr>
                <p:cNvPr id="53" name="Rectángulo 52"/>
                <p:cNvSpPr/>
                <p:nvPr/>
              </p:nvSpPr>
              <p:spPr>
                <a:xfrm>
                  <a:off x="148620" y="916767"/>
                  <a:ext cx="1649992" cy="5176529"/>
                </a:xfrm>
                <a:prstGeom prst="rect">
                  <a:avLst/>
                </a:prstGeom>
                <a:noFill/>
                <a:ln w="127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400" b="1" dirty="0">
                    <a:solidFill>
                      <a:schemeClr val="tx1"/>
                    </a:solidFill>
                  </a:endParaRPr>
                </a:p>
              </p:txBody>
            </p:sp>
          </p:grpSp>
          <p:sp>
            <p:nvSpPr>
              <p:cNvPr id="50" name="Rectángulo 49"/>
              <p:cNvSpPr/>
              <p:nvPr/>
            </p:nvSpPr>
            <p:spPr>
              <a:xfrm>
                <a:off x="7215789" y="1365533"/>
                <a:ext cx="1676691" cy="479291"/>
              </a:xfrm>
              <a:prstGeom prst="rect">
                <a:avLst/>
              </a:prstGeom>
              <a:solidFill>
                <a:schemeClr val="tx2">
                  <a:lumMod val="20000"/>
                  <a:lumOff val="80000"/>
                </a:schemeClr>
              </a:solidFill>
              <a:ln w="127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smtClean="0">
                    <a:solidFill>
                      <a:schemeClr val="tx1"/>
                    </a:solidFill>
                  </a:rPr>
                  <a:t>Desarrollo de la Institución</a:t>
                </a:r>
                <a:endParaRPr lang="es-CL" sz="1400" b="1" dirty="0">
                  <a:solidFill>
                    <a:schemeClr val="tx1"/>
                  </a:solidFill>
                </a:endParaRPr>
              </a:p>
            </p:txBody>
          </p:sp>
        </p:grpSp>
        <p:sp>
          <p:nvSpPr>
            <p:cNvPr id="54" name="Rectángulo redondeado 53"/>
            <p:cNvSpPr/>
            <p:nvPr/>
          </p:nvSpPr>
          <p:spPr>
            <a:xfrm>
              <a:off x="5292080" y="3212976"/>
              <a:ext cx="1509972" cy="5657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sz="800" b="1" dirty="0" smtClean="0"/>
                <a:t>Reforma sistema de RRLL</a:t>
              </a:r>
              <a:endParaRPr lang="es-CL" sz="800" b="1" dirty="0"/>
            </a:p>
          </p:txBody>
        </p:sp>
      </p:grpSp>
    </p:spTree>
    <p:extLst>
      <p:ext uri="{BB962C8B-B14F-4D97-AF65-F5344CB8AC3E}">
        <p14:creationId xmlns:p14="http://schemas.microsoft.com/office/powerpoint/2010/main" val="189834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08552" y="1572651"/>
            <a:ext cx="5940152" cy="1169551"/>
          </a:xfrm>
          <a:prstGeom prst="rect">
            <a:avLst/>
          </a:prstGeom>
        </p:spPr>
        <p:txBody>
          <a:bodyPr wrap="square">
            <a:spAutoFit/>
          </a:bodyPr>
          <a:lstStyle/>
          <a:p>
            <a:pPr lvl="0" algn="ctr"/>
            <a:r>
              <a:rPr lang="es-ES_tradnl" sz="2400" b="1" dirty="0">
                <a:latin typeface="+mn-lt"/>
                <a:cs typeface="Verdana"/>
              </a:rPr>
              <a:t>Evaluación de los Pilares de Modernización de los </a:t>
            </a:r>
            <a:r>
              <a:rPr lang="es-ES_tradnl" sz="2400" b="1" dirty="0" smtClean="0">
                <a:latin typeface="+mn-lt"/>
                <a:cs typeface="Verdana"/>
              </a:rPr>
              <a:t>RRHH en la DT</a:t>
            </a:r>
            <a:endParaRPr lang="es-CL" sz="2400" b="1" dirty="0">
              <a:latin typeface="+mn-lt"/>
              <a:cs typeface="Verdana"/>
            </a:endParaRPr>
          </a:p>
          <a:p>
            <a:pPr algn="ctr"/>
            <a:endParaRPr lang="es-CL" sz="2200" b="1" dirty="0">
              <a:latin typeface="+mn-lt"/>
            </a:endParaRPr>
          </a:p>
        </p:txBody>
      </p:sp>
      <p:cxnSp>
        <p:nvCxnSpPr>
          <p:cNvPr id="7" name="Conector recto 6"/>
          <p:cNvCxnSpPr/>
          <p:nvPr/>
        </p:nvCxnSpPr>
        <p:spPr>
          <a:xfrm>
            <a:off x="899592" y="2492896"/>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Diagrama 7"/>
          <p:cNvGraphicFramePr/>
          <p:nvPr>
            <p:extLst>
              <p:ext uri="{D42A27DB-BD31-4B8C-83A1-F6EECF244321}">
                <p14:modId xmlns:p14="http://schemas.microsoft.com/office/powerpoint/2010/main" val="1919855484"/>
              </p:ext>
            </p:extLst>
          </p:nvPr>
        </p:nvGraphicFramePr>
        <p:xfrm>
          <a:off x="1631835" y="3068960"/>
          <a:ext cx="6336704" cy="288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881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1600"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Diagrama 9"/>
          <p:cNvGraphicFramePr/>
          <p:nvPr>
            <p:extLst>
              <p:ext uri="{D42A27DB-BD31-4B8C-83A1-F6EECF244321}">
                <p14:modId xmlns:p14="http://schemas.microsoft.com/office/powerpoint/2010/main" val="901290281"/>
              </p:ext>
            </p:extLst>
          </p:nvPr>
        </p:nvGraphicFramePr>
        <p:xfrm>
          <a:off x="1526300" y="1628800"/>
          <a:ext cx="6336704" cy="288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955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945208" y="265700"/>
            <a:ext cx="6912768" cy="492443"/>
          </a:xfrm>
          <a:prstGeom prst="rect">
            <a:avLst/>
          </a:prstGeom>
          <a:noFill/>
        </p:spPr>
        <p:txBody>
          <a:bodyPr wrap="square" rtlCol="0">
            <a:spAutoFit/>
          </a:bodyPr>
          <a:lstStyle/>
          <a:p>
            <a:pPr algn="ctr" eaLnBrk="0" hangingPunct="0"/>
            <a:r>
              <a:rPr lang="es-ES" sz="2600" b="1" dirty="0" smtClean="0">
                <a:latin typeface="+mn-lt"/>
                <a:cs typeface="Verdana"/>
              </a:rPr>
              <a:t>Propósito de la Reunión</a:t>
            </a:r>
            <a:endParaRPr lang="es-ES" sz="2600" b="1" dirty="0">
              <a:latin typeface="+mn-lt"/>
              <a:cs typeface="Verdana"/>
            </a:endParaRPr>
          </a:p>
        </p:txBody>
      </p:sp>
      <p:cxnSp>
        <p:nvCxnSpPr>
          <p:cNvPr id="16" name="Conector recto 15"/>
          <p:cNvCxnSpPr/>
          <p:nvPr/>
        </p:nvCxnSpPr>
        <p:spPr>
          <a:xfrm>
            <a:off x="822555" y="908720"/>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539552" y="2060848"/>
            <a:ext cx="7891123" cy="2246769"/>
          </a:xfrm>
          <a:prstGeom prst="rect">
            <a:avLst/>
          </a:prstGeom>
          <a:noFill/>
        </p:spPr>
        <p:txBody>
          <a:bodyPr wrap="square" rtlCol="0">
            <a:spAutoFit/>
          </a:bodyPr>
          <a:lstStyle/>
          <a:p>
            <a:pPr algn="ctr"/>
            <a:r>
              <a:rPr lang="es-ES_tradnl" sz="2000" b="1" dirty="0" smtClean="0">
                <a:latin typeface="+mn-lt"/>
              </a:rPr>
              <a:t>Revisar el diagnóstico del Servicio, describiendo de manera integrada la situación actual, de modo de establecer oportunidades de desarrollo para dar efectivo cumplimiento a la Misión Institucional. Asimismo, avanzar en la identificación de aspectos que requieren ser abordados, para articular soluciones administrativas y de gestión asociadas a los Recursos Humanos Institucionales.</a:t>
            </a:r>
          </a:p>
          <a:p>
            <a:pPr algn="ctr"/>
            <a:endParaRPr lang="es-ES_tradnl" sz="2000" dirty="0"/>
          </a:p>
        </p:txBody>
      </p:sp>
    </p:spTree>
    <p:extLst>
      <p:ext uri="{BB962C8B-B14F-4D97-AF65-F5344CB8AC3E}">
        <p14:creationId xmlns:p14="http://schemas.microsoft.com/office/powerpoint/2010/main" val="2271478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48349" y="159023"/>
            <a:ext cx="7987972" cy="1077218"/>
          </a:xfrm>
          <a:prstGeom prst="rect">
            <a:avLst/>
          </a:prstGeom>
          <a:noFill/>
        </p:spPr>
        <p:txBody>
          <a:bodyPr wrap="square" rtlCol="0">
            <a:spAutoFit/>
          </a:bodyPr>
          <a:lstStyle/>
          <a:p>
            <a:pPr algn="ctr"/>
            <a:r>
              <a:rPr lang="es-CL" sz="2200" b="1" dirty="0" smtClean="0">
                <a:latin typeface="+mn-lt"/>
              </a:rPr>
              <a:t>Estructura Interna y Función Directiva</a:t>
            </a:r>
          </a:p>
          <a:p>
            <a:pPr algn="ctr"/>
            <a:r>
              <a:rPr lang="es-MX" b="1" dirty="0">
                <a:latin typeface="+mn-lt"/>
              </a:rPr>
              <a:t>Evolución de Modificaciones Estructura Interna Definida DFL Nº 2 de 1967 </a:t>
            </a:r>
            <a:endParaRPr lang="es-CL" b="1" dirty="0">
              <a:latin typeface="+mn-lt"/>
            </a:endParaRPr>
          </a:p>
          <a:p>
            <a:pPr algn="ctr"/>
            <a:endParaRPr lang="es-CL" sz="2400" b="1" dirty="0">
              <a:latin typeface="+mn-lt"/>
            </a:endParaRPr>
          </a:p>
        </p:txBody>
      </p:sp>
      <p:cxnSp>
        <p:nvCxnSpPr>
          <p:cNvPr id="5" name="Conector recto 4"/>
          <p:cNvCxnSpPr/>
          <p:nvPr/>
        </p:nvCxnSpPr>
        <p:spPr>
          <a:xfrm>
            <a:off x="611560" y="908720"/>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6850455" y="620688"/>
            <a:ext cx="2070327" cy="37150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 typeface="Arial" panose="020B0604020202020204" pitchFamily="34" charset="0"/>
              <a:buChar char="•"/>
            </a:pPr>
            <a:r>
              <a:rPr lang="es-CL" sz="1200" dirty="0" smtClean="0">
                <a:solidFill>
                  <a:schemeClr val="tx1"/>
                </a:solidFill>
              </a:rPr>
              <a:t>DFL </a:t>
            </a:r>
            <a:r>
              <a:rPr lang="es-CL" sz="1200" dirty="0">
                <a:solidFill>
                  <a:schemeClr val="tx1"/>
                </a:solidFill>
              </a:rPr>
              <a:t>N°2, </a:t>
            </a:r>
            <a:r>
              <a:rPr lang="es-CL" sz="1200" dirty="0" smtClean="0">
                <a:solidFill>
                  <a:schemeClr val="tx1"/>
                </a:solidFill>
              </a:rPr>
              <a:t>de </a:t>
            </a:r>
            <a:r>
              <a:rPr lang="es-CL" sz="1200" dirty="0">
                <a:solidFill>
                  <a:schemeClr val="tx1"/>
                </a:solidFill>
              </a:rPr>
              <a:t>1967, del </a:t>
            </a:r>
            <a:r>
              <a:rPr lang="es-CL" sz="1200" dirty="0" smtClean="0">
                <a:solidFill>
                  <a:schemeClr val="tx1"/>
                </a:solidFill>
              </a:rPr>
              <a:t>MINTRAB, que dispone </a:t>
            </a:r>
            <a:r>
              <a:rPr lang="es-CL" sz="1200" dirty="0">
                <a:solidFill>
                  <a:schemeClr val="tx1"/>
                </a:solidFill>
              </a:rPr>
              <a:t>la reestructuración y fija las funciones de la Dirección del </a:t>
            </a:r>
            <a:r>
              <a:rPr lang="es-CL" sz="1200" dirty="0" smtClean="0">
                <a:solidFill>
                  <a:schemeClr val="tx1"/>
                </a:solidFill>
              </a:rPr>
              <a:t>Trabajo.</a:t>
            </a:r>
          </a:p>
          <a:p>
            <a:pPr marL="285750" indent="-285750" algn="just">
              <a:buFont typeface="Arial" panose="020B0604020202020204" pitchFamily="34" charset="0"/>
              <a:buChar char="•"/>
            </a:pPr>
            <a:endParaRPr lang="es-ES_tradnl" sz="1200" dirty="0">
              <a:solidFill>
                <a:schemeClr val="tx1"/>
              </a:solidFill>
            </a:endParaRPr>
          </a:p>
          <a:p>
            <a:pPr algn="just"/>
            <a:endParaRPr lang="es-CL" sz="1200" dirty="0" smtClean="0">
              <a:solidFill>
                <a:schemeClr val="tx1"/>
              </a:solidFill>
            </a:endParaRPr>
          </a:p>
          <a:p>
            <a:pPr marL="285750" indent="-285750" algn="just">
              <a:buFont typeface="Arial" panose="020B0604020202020204" pitchFamily="34" charset="0"/>
              <a:buChar char="•"/>
            </a:pPr>
            <a:r>
              <a:rPr lang="es-MX" sz="1200" dirty="0" smtClean="0">
                <a:solidFill>
                  <a:schemeClr val="tx1"/>
                </a:solidFill>
              </a:rPr>
              <a:t>Decreto N° 60, de 1984, del MINTRAB, </a:t>
            </a:r>
            <a:r>
              <a:rPr lang="es-CL" sz="1200" dirty="0" smtClean="0">
                <a:solidFill>
                  <a:schemeClr val="tx1"/>
                </a:solidFill>
              </a:rPr>
              <a:t>crea direcciones regionales del trabajo en las regiones del país</a:t>
            </a:r>
            <a:endParaRPr lang="es-CL" sz="1200" dirty="0">
              <a:solidFill>
                <a:schemeClr val="tx1"/>
              </a:solidFill>
            </a:endParaRPr>
          </a:p>
        </p:txBody>
      </p:sp>
      <p:graphicFrame>
        <p:nvGraphicFramePr>
          <p:cNvPr id="10" name="Marcador de contenido 5"/>
          <p:cNvGraphicFramePr>
            <a:graphicFrameLocks noGrp="1"/>
          </p:cNvGraphicFramePr>
          <p:nvPr>
            <p:ph idx="1"/>
            <p:extLst>
              <p:ext uri="{D42A27DB-BD31-4B8C-83A1-F6EECF244321}">
                <p14:modId xmlns:p14="http://schemas.microsoft.com/office/powerpoint/2010/main" val="4256144829"/>
              </p:ext>
            </p:extLst>
          </p:nvPr>
        </p:nvGraphicFramePr>
        <p:xfrm>
          <a:off x="-108520" y="1124744"/>
          <a:ext cx="6981837"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o 10"/>
          <p:cNvGrpSpPr/>
          <p:nvPr/>
        </p:nvGrpSpPr>
        <p:grpSpPr>
          <a:xfrm>
            <a:off x="495431" y="2244395"/>
            <a:ext cx="6695068" cy="4395276"/>
            <a:chOff x="1145667" y="1844824"/>
            <a:chExt cx="7276289" cy="4794847"/>
          </a:xfrm>
        </p:grpSpPr>
        <p:sp>
          <p:nvSpPr>
            <p:cNvPr id="13" name="Flecha derecha 12"/>
            <p:cNvSpPr/>
            <p:nvPr/>
          </p:nvSpPr>
          <p:spPr>
            <a:xfrm>
              <a:off x="1145667" y="3875893"/>
              <a:ext cx="1808137" cy="720080"/>
            </a:xfrm>
            <a:prstGeom prst="right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b="1" dirty="0" smtClean="0">
                  <a:solidFill>
                    <a:srgbClr val="002060"/>
                  </a:solidFill>
                </a:rPr>
                <a:t>Se transforma en Depto. de Estudios</a:t>
              </a:r>
              <a:endParaRPr lang="es-CL" sz="1000" b="1" dirty="0">
                <a:solidFill>
                  <a:srgbClr val="002060"/>
                </a:solidFill>
              </a:endParaRPr>
            </a:p>
          </p:txBody>
        </p:sp>
        <p:grpSp>
          <p:nvGrpSpPr>
            <p:cNvPr id="15" name="Grupo 14"/>
            <p:cNvGrpSpPr/>
            <p:nvPr/>
          </p:nvGrpSpPr>
          <p:grpSpPr>
            <a:xfrm>
              <a:off x="1153605" y="1844824"/>
              <a:ext cx="7268351" cy="4794847"/>
              <a:chOff x="1153605" y="1844824"/>
              <a:chExt cx="7268351" cy="4794847"/>
            </a:xfrm>
          </p:grpSpPr>
          <p:sp>
            <p:nvSpPr>
              <p:cNvPr id="16" name="Flecha izquierda 15"/>
              <p:cNvSpPr/>
              <p:nvPr/>
            </p:nvSpPr>
            <p:spPr>
              <a:xfrm>
                <a:off x="5576136" y="1844824"/>
                <a:ext cx="2269518" cy="792088"/>
              </a:xfrm>
              <a:prstGeom prst="left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b="1" dirty="0" smtClean="0">
                    <a:solidFill>
                      <a:srgbClr val="002060"/>
                    </a:solidFill>
                  </a:rPr>
                  <a:t>Se divide en Of. de Contraloría y Of. De Auditoria Interna</a:t>
                </a:r>
                <a:endParaRPr lang="es-CL" sz="900" b="1" dirty="0">
                  <a:solidFill>
                    <a:srgbClr val="002060"/>
                  </a:solidFill>
                </a:endParaRPr>
              </a:p>
            </p:txBody>
          </p:sp>
          <p:sp>
            <p:nvSpPr>
              <p:cNvPr id="17" name="Flecha izquierda 16"/>
              <p:cNvSpPr/>
              <p:nvPr/>
            </p:nvSpPr>
            <p:spPr>
              <a:xfrm>
                <a:off x="5606202" y="2853917"/>
                <a:ext cx="2269518" cy="752847"/>
              </a:xfrm>
              <a:prstGeom prst="left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b="1" dirty="0" smtClean="0">
                    <a:solidFill>
                      <a:srgbClr val="002060"/>
                    </a:solidFill>
                  </a:rPr>
                  <a:t>Labores actualmente de Of. </a:t>
                </a:r>
                <a:r>
                  <a:rPr lang="es-MX" sz="900" b="1" dirty="0">
                    <a:solidFill>
                      <a:srgbClr val="002060"/>
                    </a:solidFill>
                  </a:rPr>
                  <a:t>d</a:t>
                </a:r>
                <a:r>
                  <a:rPr lang="es-MX" sz="900" b="1" dirty="0" smtClean="0">
                    <a:solidFill>
                      <a:srgbClr val="002060"/>
                    </a:solidFill>
                  </a:rPr>
                  <a:t>e Comunicaciones </a:t>
                </a:r>
                <a:endParaRPr lang="es-CL" sz="900" b="1" dirty="0">
                  <a:solidFill>
                    <a:srgbClr val="002060"/>
                  </a:solidFill>
                </a:endParaRPr>
              </a:p>
            </p:txBody>
          </p:sp>
          <p:sp>
            <p:nvSpPr>
              <p:cNvPr id="18" name="Rectángulo 17"/>
              <p:cNvSpPr/>
              <p:nvPr/>
            </p:nvSpPr>
            <p:spPr>
              <a:xfrm>
                <a:off x="2330354" y="5985284"/>
                <a:ext cx="2376265" cy="648073"/>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b="1" dirty="0" smtClean="0">
                    <a:solidFill>
                      <a:srgbClr val="002060"/>
                    </a:solidFill>
                  </a:rPr>
                  <a:t>Se fusionan en actual Depto. de Relaciones Laborales </a:t>
                </a:r>
                <a:endParaRPr lang="es-CL" sz="1000" b="1" dirty="0">
                  <a:solidFill>
                    <a:srgbClr val="002060"/>
                  </a:solidFill>
                </a:endParaRPr>
              </a:p>
            </p:txBody>
          </p:sp>
          <p:sp>
            <p:nvSpPr>
              <p:cNvPr id="19" name="Rectángulo 18"/>
              <p:cNvSpPr/>
              <p:nvPr/>
            </p:nvSpPr>
            <p:spPr>
              <a:xfrm>
                <a:off x="6045691" y="5991598"/>
                <a:ext cx="2376265" cy="648073"/>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b="1" dirty="0" smtClean="0">
                    <a:solidFill>
                      <a:srgbClr val="002060"/>
                    </a:solidFill>
                  </a:rPr>
                  <a:t>Divide funciones entre Depto. de Administración y Finanzas y Depto. De RRHH</a:t>
                </a:r>
                <a:endParaRPr lang="es-CL" sz="1000" b="1" dirty="0">
                  <a:solidFill>
                    <a:srgbClr val="002060"/>
                  </a:solidFill>
                </a:endParaRPr>
              </a:p>
            </p:txBody>
          </p:sp>
          <p:sp>
            <p:nvSpPr>
              <p:cNvPr id="20" name="Rectángulo 19"/>
              <p:cNvSpPr/>
              <p:nvPr/>
            </p:nvSpPr>
            <p:spPr>
              <a:xfrm>
                <a:off x="1153605" y="2353892"/>
                <a:ext cx="1152128" cy="64807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900" b="1" dirty="0" smtClean="0">
                    <a:solidFill>
                      <a:srgbClr val="002060"/>
                    </a:solidFill>
                  </a:rPr>
                  <a:t>Direcciones Regionales              ( Decreto N° 60 )</a:t>
                </a:r>
                <a:endParaRPr lang="es-CL" sz="900" b="1" dirty="0">
                  <a:solidFill>
                    <a:srgbClr val="002060"/>
                  </a:solidFill>
                </a:endParaRPr>
              </a:p>
            </p:txBody>
          </p:sp>
          <p:cxnSp>
            <p:nvCxnSpPr>
              <p:cNvPr id="21" name="Conector recto 20"/>
              <p:cNvCxnSpPr/>
              <p:nvPr/>
            </p:nvCxnSpPr>
            <p:spPr>
              <a:xfrm>
                <a:off x="2330354" y="2708920"/>
                <a:ext cx="2016224" cy="0"/>
              </a:xfrm>
              <a:prstGeom prst="line">
                <a:avLst/>
              </a:prstGeom>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01960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48349" y="217619"/>
            <a:ext cx="7987972" cy="1107996"/>
          </a:xfrm>
          <a:prstGeom prst="rect">
            <a:avLst/>
          </a:prstGeom>
          <a:noFill/>
        </p:spPr>
        <p:txBody>
          <a:bodyPr wrap="square" rtlCol="0">
            <a:spAutoFit/>
          </a:bodyPr>
          <a:lstStyle/>
          <a:p>
            <a:pPr algn="ctr"/>
            <a:r>
              <a:rPr lang="es-CL" sz="2200" b="1" dirty="0" smtClean="0">
                <a:latin typeface="+mn-lt"/>
              </a:rPr>
              <a:t>Estructura Interna y Función Directiva</a:t>
            </a:r>
          </a:p>
          <a:p>
            <a:pPr algn="ctr"/>
            <a:r>
              <a:rPr lang="es-MX" sz="2000" b="1" dirty="0">
                <a:latin typeface="+mn-lt"/>
              </a:rPr>
              <a:t>Estructura Orgánica Actual </a:t>
            </a:r>
            <a:endParaRPr lang="es-CL" sz="2000" b="1" dirty="0">
              <a:latin typeface="+mn-lt"/>
            </a:endParaRPr>
          </a:p>
          <a:p>
            <a:pPr algn="ctr"/>
            <a:endParaRPr lang="es-CL" sz="2400" b="1" dirty="0">
              <a:latin typeface="+mn-lt"/>
            </a:endParaRPr>
          </a:p>
        </p:txBody>
      </p:sp>
      <p:cxnSp>
        <p:nvCxnSpPr>
          <p:cNvPr id="5" name="Conector recto 4"/>
          <p:cNvCxnSpPr/>
          <p:nvPr/>
        </p:nvCxnSpPr>
        <p:spPr>
          <a:xfrm>
            <a:off x="683568"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240568" y="1268760"/>
            <a:ext cx="8579904" cy="5415753"/>
            <a:chOff x="168560" y="967613"/>
            <a:chExt cx="8579904" cy="5800525"/>
          </a:xfrm>
        </p:grpSpPr>
        <p:cxnSp>
          <p:nvCxnSpPr>
            <p:cNvPr id="9" name="Conector recto 8"/>
            <p:cNvCxnSpPr/>
            <p:nvPr/>
          </p:nvCxnSpPr>
          <p:spPr>
            <a:xfrm>
              <a:off x="558490" y="3927242"/>
              <a:ext cx="768591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upo 9"/>
            <p:cNvGrpSpPr/>
            <p:nvPr/>
          </p:nvGrpSpPr>
          <p:grpSpPr>
            <a:xfrm>
              <a:off x="168560" y="967613"/>
              <a:ext cx="8579904" cy="5800525"/>
              <a:chOff x="168560" y="967613"/>
              <a:chExt cx="8579904" cy="5800525"/>
            </a:xfrm>
          </p:grpSpPr>
          <p:cxnSp>
            <p:nvCxnSpPr>
              <p:cNvPr id="11" name="Conector recto 10"/>
              <p:cNvCxnSpPr/>
              <p:nvPr/>
            </p:nvCxnSpPr>
            <p:spPr>
              <a:xfrm>
                <a:off x="4283968" y="3356992"/>
                <a:ext cx="2779" cy="3159156"/>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2" name="Forma libre 11"/>
              <p:cNvSpPr/>
              <p:nvPr/>
            </p:nvSpPr>
            <p:spPr>
              <a:xfrm>
                <a:off x="3692802" y="1587140"/>
                <a:ext cx="584402" cy="1978027"/>
              </a:xfrm>
              <a:custGeom>
                <a:avLst/>
                <a:gdLst/>
                <a:ahLst/>
                <a:cxnLst/>
                <a:rect l="0" t="0" r="0" b="0"/>
                <a:pathLst>
                  <a:path>
                    <a:moveTo>
                      <a:pt x="584402" y="0"/>
                    </a:moveTo>
                    <a:lnTo>
                      <a:pt x="584402" y="1808482"/>
                    </a:lnTo>
                    <a:lnTo>
                      <a:pt x="0" y="18084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orma libre 14"/>
              <p:cNvSpPr/>
              <p:nvPr/>
            </p:nvSpPr>
            <p:spPr>
              <a:xfrm>
                <a:off x="4286747" y="1479213"/>
                <a:ext cx="667740" cy="1111681"/>
              </a:xfrm>
              <a:custGeom>
                <a:avLst/>
                <a:gdLst/>
                <a:ahLst/>
                <a:cxnLst/>
                <a:rect l="0" t="0" r="0" b="0"/>
                <a:pathLst>
                  <a:path>
                    <a:moveTo>
                      <a:pt x="0" y="0"/>
                    </a:moveTo>
                    <a:lnTo>
                      <a:pt x="0" y="1016394"/>
                    </a:lnTo>
                    <a:lnTo>
                      <a:pt x="667740" y="10163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orma libre 15"/>
              <p:cNvSpPr/>
              <p:nvPr/>
            </p:nvSpPr>
            <p:spPr>
              <a:xfrm>
                <a:off x="3702344" y="1479213"/>
                <a:ext cx="584403" cy="1190441"/>
              </a:xfrm>
              <a:custGeom>
                <a:avLst/>
                <a:gdLst/>
                <a:ahLst/>
                <a:cxnLst/>
                <a:rect l="0" t="0" r="0" b="0"/>
                <a:pathLst>
                  <a:path>
                    <a:moveTo>
                      <a:pt x="584403" y="0"/>
                    </a:moveTo>
                    <a:lnTo>
                      <a:pt x="584403" y="1088403"/>
                    </a:lnTo>
                    <a:lnTo>
                      <a:pt x="0" y="108840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orma libre 16"/>
              <p:cNvSpPr/>
              <p:nvPr/>
            </p:nvSpPr>
            <p:spPr>
              <a:xfrm>
                <a:off x="3702344" y="1479213"/>
                <a:ext cx="584403" cy="481611"/>
              </a:xfrm>
              <a:custGeom>
                <a:avLst/>
                <a:gdLst/>
                <a:ahLst/>
                <a:cxnLst/>
                <a:rect l="0" t="0" r="0" b="0"/>
                <a:pathLst>
                  <a:path>
                    <a:moveTo>
                      <a:pt x="584403" y="0"/>
                    </a:moveTo>
                    <a:lnTo>
                      <a:pt x="584403" y="440330"/>
                    </a:lnTo>
                    <a:lnTo>
                      <a:pt x="0" y="4403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orma libre 17"/>
              <p:cNvSpPr/>
              <p:nvPr/>
            </p:nvSpPr>
            <p:spPr>
              <a:xfrm>
                <a:off x="3772564" y="967613"/>
                <a:ext cx="1047450" cy="611950"/>
              </a:xfrm>
              <a:custGeom>
                <a:avLst/>
                <a:gdLst>
                  <a:gd name="connsiteX0" fmla="*/ 0 w 1047450"/>
                  <a:gd name="connsiteY0" fmla="*/ 0 h 559497"/>
                  <a:gd name="connsiteX1" fmla="*/ 1047450 w 1047450"/>
                  <a:gd name="connsiteY1" fmla="*/ 0 h 559497"/>
                  <a:gd name="connsiteX2" fmla="*/ 1047450 w 1047450"/>
                  <a:gd name="connsiteY2" fmla="*/ 559497 h 559497"/>
                  <a:gd name="connsiteX3" fmla="*/ 0 w 1047450"/>
                  <a:gd name="connsiteY3" fmla="*/ 559497 h 559497"/>
                  <a:gd name="connsiteX4" fmla="*/ 0 w 1047450"/>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450" h="559497">
                    <a:moveTo>
                      <a:pt x="0" y="0"/>
                    </a:moveTo>
                    <a:lnTo>
                      <a:pt x="1047450" y="0"/>
                    </a:lnTo>
                    <a:lnTo>
                      <a:pt x="1047450" y="559497"/>
                    </a:lnTo>
                    <a:lnTo>
                      <a:pt x="0" y="559497"/>
                    </a:lnTo>
                    <a:lnTo>
                      <a:pt x="0" y="0"/>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Director del Trabajo      (Art. 5)</a:t>
                </a:r>
                <a:endParaRPr lang="es-CL" sz="900" b="1" kern="1200" dirty="0">
                  <a:solidFill>
                    <a:srgbClr val="002060"/>
                  </a:solidFill>
                </a:endParaRPr>
              </a:p>
            </p:txBody>
          </p:sp>
          <p:sp>
            <p:nvSpPr>
              <p:cNvPr id="19" name="Forma libre 18"/>
              <p:cNvSpPr/>
              <p:nvPr/>
            </p:nvSpPr>
            <p:spPr>
              <a:xfrm>
                <a:off x="1786136" y="1654850"/>
                <a:ext cx="1916207" cy="611950"/>
              </a:xfrm>
              <a:custGeom>
                <a:avLst/>
                <a:gdLst>
                  <a:gd name="connsiteX0" fmla="*/ 0 w 1916207"/>
                  <a:gd name="connsiteY0" fmla="*/ 0 h 559497"/>
                  <a:gd name="connsiteX1" fmla="*/ 1916207 w 1916207"/>
                  <a:gd name="connsiteY1" fmla="*/ 0 h 559497"/>
                  <a:gd name="connsiteX2" fmla="*/ 1916207 w 1916207"/>
                  <a:gd name="connsiteY2" fmla="*/ 559497 h 559497"/>
                  <a:gd name="connsiteX3" fmla="*/ 0 w 1916207"/>
                  <a:gd name="connsiteY3" fmla="*/ 559497 h 559497"/>
                  <a:gd name="connsiteX4" fmla="*/ 0 w 1916207"/>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207" h="559497">
                    <a:moveTo>
                      <a:pt x="0" y="0"/>
                    </a:moveTo>
                    <a:lnTo>
                      <a:pt x="1916207" y="0"/>
                    </a:lnTo>
                    <a:lnTo>
                      <a:pt x="1916207" y="559497"/>
                    </a:lnTo>
                    <a:lnTo>
                      <a:pt x="0" y="559497"/>
                    </a:lnTo>
                    <a:lnTo>
                      <a:pt x="0" y="0"/>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Subdirector del Trabajo                       (Art. 6, Res. Ex 1440, de 2006 y Res. Ex 724, de 2014)</a:t>
                </a:r>
                <a:endParaRPr lang="es-CL" sz="900" b="1" kern="1200" dirty="0">
                  <a:solidFill>
                    <a:srgbClr val="002060"/>
                  </a:solidFill>
                </a:endParaRPr>
              </a:p>
            </p:txBody>
          </p:sp>
          <p:sp>
            <p:nvSpPr>
              <p:cNvPr id="20" name="Forma libre 19"/>
              <p:cNvSpPr/>
              <p:nvPr/>
            </p:nvSpPr>
            <p:spPr>
              <a:xfrm>
                <a:off x="4954488" y="1497332"/>
                <a:ext cx="1916207" cy="611950"/>
              </a:xfrm>
              <a:custGeom>
                <a:avLst/>
                <a:gdLst>
                  <a:gd name="connsiteX0" fmla="*/ 0 w 1916207"/>
                  <a:gd name="connsiteY0" fmla="*/ 0 h 559497"/>
                  <a:gd name="connsiteX1" fmla="*/ 1916207 w 1916207"/>
                  <a:gd name="connsiteY1" fmla="*/ 0 h 559497"/>
                  <a:gd name="connsiteX2" fmla="*/ 1916207 w 1916207"/>
                  <a:gd name="connsiteY2" fmla="*/ 559497 h 559497"/>
                  <a:gd name="connsiteX3" fmla="*/ 0 w 1916207"/>
                  <a:gd name="connsiteY3" fmla="*/ 559497 h 559497"/>
                  <a:gd name="connsiteX4" fmla="*/ 0 w 1916207"/>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207" h="559497">
                    <a:moveTo>
                      <a:pt x="0" y="0"/>
                    </a:moveTo>
                    <a:lnTo>
                      <a:pt x="1916207" y="0"/>
                    </a:lnTo>
                    <a:lnTo>
                      <a:pt x="1916207" y="559497"/>
                    </a:lnTo>
                    <a:lnTo>
                      <a:pt x="0" y="559497"/>
                    </a:lnTo>
                    <a:lnTo>
                      <a:pt x="0" y="0"/>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Oficina de Contraloría   (Art. 14 y Res. Ex. 1542, de 2003)</a:t>
                </a:r>
                <a:endParaRPr lang="es-CL" sz="900" b="1" kern="1200" dirty="0">
                  <a:solidFill>
                    <a:srgbClr val="002060"/>
                  </a:solidFill>
                </a:endParaRPr>
              </a:p>
            </p:txBody>
          </p:sp>
          <p:sp>
            <p:nvSpPr>
              <p:cNvPr id="21" name="Forma libre 20"/>
              <p:cNvSpPr/>
              <p:nvPr/>
            </p:nvSpPr>
            <p:spPr>
              <a:xfrm>
                <a:off x="1786136" y="2363678"/>
                <a:ext cx="1916207" cy="611950"/>
              </a:xfrm>
              <a:custGeom>
                <a:avLst/>
                <a:gdLst>
                  <a:gd name="connsiteX0" fmla="*/ 0 w 1916207"/>
                  <a:gd name="connsiteY0" fmla="*/ 0 h 559497"/>
                  <a:gd name="connsiteX1" fmla="*/ 1916207 w 1916207"/>
                  <a:gd name="connsiteY1" fmla="*/ 0 h 559497"/>
                  <a:gd name="connsiteX2" fmla="*/ 1916207 w 1916207"/>
                  <a:gd name="connsiteY2" fmla="*/ 559497 h 559497"/>
                  <a:gd name="connsiteX3" fmla="*/ 0 w 1916207"/>
                  <a:gd name="connsiteY3" fmla="*/ 559497 h 559497"/>
                  <a:gd name="connsiteX4" fmla="*/ 0 w 1916207"/>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207" h="559497">
                    <a:moveTo>
                      <a:pt x="0" y="0"/>
                    </a:moveTo>
                    <a:lnTo>
                      <a:pt x="1916207" y="0"/>
                    </a:lnTo>
                    <a:lnTo>
                      <a:pt x="1916207" y="559497"/>
                    </a:lnTo>
                    <a:lnTo>
                      <a:pt x="0" y="559497"/>
                    </a:lnTo>
                    <a:lnTo>
                      <a:pt x="0" y="0"/>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Oficina de Auditoría Interna              (Art. 14 y Res. Ex. 1502 de 2008 y Res. Ex. 1330 de 2010)</a:t>
                </a:r>
                <a:endParaRPr lang="es-CL" sz="900" b="1" kern="1200" dirty="0">
                  <a:solidFill>
                    <a:srgbClr val="002060"/>
                  </a:solidFill>
                </a:endParaRPr>
              </a:p>
            </p:txBody>
          </p:sp>
          <p:sp>
            <p:nvSpPr>
              <p:cNvPr id="22" name="Forma libre 21"/>
              <p:cNvSpPr/>
              <p:nvPr/>
            </p:nvSpPr>
            <p:spPr>
              <a:xfrm>
                <a:off x="4954488" y="2284920"/>
                <a:ext cx="1916207" cy="611950"/>
              </a:xfrm>
              <a:custGeom>
                <a:avLst/>
                <a:gdLst>
                  <a:gd name="connsiteX0" fmla="*/ 0 w 1916207"/>
                  <a:gd name="connsiteY0" fmla="*/ 0 h 559497"/>
                  <a:gd name="connsiteX1" fmla="*/ 1916207 w 1916207"/>
                  <a:gd name="connsiteY1" fmla="*/ 0 h 559497"/>
                  <a:gd name="connsiteX2" fmla="*/ 1916207 w 1916207"/>
                  <a:gd name="connsiteY2" fmla="*/ 559497 h 559497"/>
                  <a:gd name="connsiteX3" fmla="*/ 0 w 1916207"/>
                  <a:gd name="connsiteY3" fmla="*/ 559497 h 559497"/>
                  <a:gd name="connsiteX4" fmla="*/ 0 w 1916207"/>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207" h="559497">
                    <a:moveTo>
                      <a:pt x="0" y="0"/>
                    </a:moveTo>
                    <a:lnTo>
                      <a:pt x="1916207" y="0"/>
                    </a:lnTo>
                    <a:lnTo>
                      <a:pt x="1916207" y="559497"/>
                    </a:lnTo>
                    <a:lnTo>
                      <a:pt x="0" y="559497"/>
                    </a:lnTo>
                    <a:lnTo>
                      <a:pt x="0" y="0"/>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Oficina de Comunicaciones</a:t>
                </a:r>
                <a:endParaRPr lang="es-CL" sz="900" b="1" kern="1200" dirty="0">
                  <a:solidFill>
                    <a:srgbClr val="002060"/>
                  </a:solidFill>
                </a:endParaRPr>
              </a:p>
            </p:txBody>
          </p:sp>
          <p:sp>
            <p:nvSpPr>
              <p:cNvPr id="23" name="Forma libre 22"/>
              <p:cNvSpPr/>
              <p:nvPr/>
            </p:nvSpPr>
            <p:spPr>
              <a:xfrm>
                <a:off x="1786137" y="3151266"/>
                <a:ext cx="1916207" cy="611950"/>
              </a:xfrm>
              <a:custGeom>
                <a:avLst/>
                <a:gdLst>
                  <a:gd name="connsiteX0" fmla="*/ 0 w 1916207"/>
                  <a:gd name="connsiteY0" fmla="*/ 0 h 559497"/>
                  <a:gd name="connsiteX1" fmla="*/ 1916207 w 1916207"/>
                  <a:gd name="connsiteY1" fmla="*/ 0 h 559497"/>
                  <a:gd name="connsiteX2" fmla="*/ 1916207 w 1916207"/>
                  <a:gd name="connsiteY2" fmla="*/ 559497 h 559497"/>
                  <a:gd name="connsiteX3" fmla="*/ 0 w 1916207"/>
                  <a:gd name="connsiteY3" fmla="*/ 559497 h 559497"/>
                  <a:gd name="connsiteX4" fmla="*/ 0 w 1916207"/>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207" h="559497">
                    <a:moveTo>
                      <a:pt x="0" y="0"/>
                    </a:moveTo>
                    <a:lnTo>
                      <a:pt x="1916207" y="0"/>
                    </a:lnTo>
                    <a:lnTo>
                      <a:pt x="1916207" y="559497"/>
                    </a:lnTo>
                    <a:lnTo>
                      <a:pt x="0" y="559497"/>
                    </a:lnTo>
                    <a:lnTo>
                      <a:pt x="0" y="0"/>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Oficina de Control y Gestión del Multas ( Res. Ex. 1822 de 2015)                               </a:t>
                </a:r>
                <a:endParaRPr lang="es-CL" sz="900" b="1" kern="1200" dirty="0">
                  <a:solidFill>
                    <a:srgbClr val="002060"/>
                  </a:solidFill>
                </a:endParaRPr>
              </a:p>
            </p:txBody>
          </p:sp>
          <p:sp>
            <p:nvSpPr>
              <p:cNvPr id="24" name="Forma libre 23"/>
              <p:cNvSpPr/>
              <p:nvPr/>
            </p:nvSpPr>
            <p:spPr>
              <a:xfrm>
                <a:off x="2195736" y="6156188"/>
                <a:ext cx="1400820" cy="611950"/>
              </a:xfrm>
              <a:custGeom>
                <a:avLst/>
                <a:gdLst>
                  <a:gd name="connsiteX0" fmla="*/ 0 w 1916207"/>
                  <a:gd name="connsiteY0" fmla="*/ 0 h 559497"/>
                  <a:gd name="connsiteX1" fmla="*/ 1916207 w 1916207"/>
                  <a:gd name="connsiteY1" fmla="*/ 0 h 559497"/>
                  <a:gd name="connsiteX2" fmla="*/ 1916207 w 1916207"/>
                  <a:gd name="connsiteY2" fmla="*/ 559497 h 559497"/>
                  <a:gd name="connsiteX3" fmla="*/ 0 w 1916207"/>
                  <a:gd name="connsiteY3" fmla="*/ 559497 h 559497"/>
                  <a:gd name="connsiteX4" fmla="*/ 0 w 1916207"/>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207" h="559497">
                    <a:moveTo>
                      <a:pt x="0" y="0"/>
                    </a:moveTo>
                    <a:lnTo>
                      <a:pt x="1916207" y="0"/>
                    </a:lnTo>
                    <a:lnTo>
                      <a:pt x="1916207" y="559497"/>
                    </a:lnTo>
                    <a:lnTo>
                      <a:pt x="0" y="559497"/>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Inspecciones Provinciales, Departamentales y Comunales                                 ( Art. 18)</a:t>
                </a:r>
                <a:endParaRPr lang="es-CL" sz="900" b="1" kern="1200" dirty="0">
                  <a:solidFill>
                    <a:srgbClr val="002060"/>
                  </a:solidFill>
                </a:endParaRPr>
              </a:p>
            </p:txBody>
          </p:sp>
          <p:sp>
            <p:nvSpPr>
              <p:cNvPr id="25" name="Rectángulo 24"/>
              <p:cNvSpPr/>
              <p:nvPr/>
            </p:nvSpPr>
            <p:spPr>
              <a:xfrm>
                <a:off x="3685740" y="5652066"/>
                <a:ext cx="1152128" cy="64807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b="1" dirty="0" smtClean="0">
                    <a:solidFill>
                      <a:srgbClr val="002060"/>
                    </a:solidFill>
                  </a:rPr>
                  <a:t>Direcciones Regionales              ( Decreto N° 60 )</a:t>
                </a:r>
                <a:endParaRPr lang="es-CL" sz="1000" b="1" dirty="0">
                  <a:solidFill>
                    <a:srgbClr val="002060"/>
                  </a:solidFill>
                </a:endParaRPr>
              </a:p>
            </p:txBody>
          </p:sp>
          <p:grpSp>
            <p:nvGrpSpPr>
              <p:cNvPr id="26" name="Grupo 25"/>
              <p:cNvGrpSpPr/>
              <p:nvPr/>
            </p:nvGrpSpPr>
            <p:grpSpPr>
              <a:xfrm>
                <a:off x="168560" y="3927240"/>
                <a:ext cx="8579904" cy="1647083"/>
                <a:chOff x="564093" y="3996511"/>
                <a:chExt cx="8579904" cy="1680451"/>
              </a:xfrm>
            </p:grpSpPr>
            <p:sp>
              <p:nvSpPr>
                <p:cNvPr id="29" name="Forma libre 28"/>
                <p:cNvSpPr/>
                <p:nvPr/>
              </p:nvSpPr>
              <p:spPr>
                <a:xfrm>
                  <a:off x="564093" y="4260425"/>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de Inspección </a:t>
                  </a:r>
                </a:p>
                <a:p>
                  <a:pPr lvl="0" algn="ctr" defTabSz="400050">
                    <a:lnSpc>
                      <a:spcPct val="90000"/>
                    </a:lnSpc>
                    <a:spcBef>
                      <a:spcPct val="0"/>
                    </a:spcBef>
                    <a:spcAft>
                      <a:spcPct val="35000"/>
                    </a:spcAft>
                  </a:pPr>
                  <a:r>
                    <a:rPr lang="es-MX" sz="900" b="1" kern="1200" dirty="0" smtClean="0">
                      <a:solidFill>
                        <a:srgbClr val="002060"/>
                      </a:solidFill>
                    </a:rPr>
                    <a:t>   </a:t>
                  </a:r>
                </a:p>
                <a:p>
                  <a:pPr lvl="0" algn="ctr" defTabSz="400050">
                    <a:lnSpc>
                      <a:spcPct val="90000"/>
                    </a:lnSpc>
                    <a:spcBef>
                      <a:spcPct val="0"/>
                    </a:spcBef>
                    <a:spcAft>
                      <a:spcPct val="35000"/>
                    </a:spcAft>
                  </a:pPr>
                  <a:r>
                    <a:rPr lang="es-MX" sz="900" b="1" kern="1200" dirty="0" smtClean="0">
                      <a:solidFill>
                        <a:srgbClr val="002060"/>
                      </a:solidFill>
                    </a:rPr>
                    <a:t> </a:t>
                  </a:r>
                  <a:r>
                    <a:rPr lang="es-MX" sz="800" b="1" kern="1200" dirty="0" smtClean="0">
                      <a:solidFill>
                        <a:srgbClr val="002060"/>
                      </a:solidFill>
                    </a:rPr>
                    <a:t>(Art. 8, Res. Ex 176, de 2011, Res. Ex 1797, de 2014 y Res. Ex. 2226, de 2015)</a:t>
                  </a:r>
                  <a:endParaRPr lang="es-CL" sz="800" b="1" kern="1200" dirty="0">
                    <a:solidFill>
                      <a:srgbClr val="002060"/>
                    </a:solidFill>
                  </a:endParaRPr>
                </a:p>
              </p:txBody>
            </p:sp>
            <p:sp>
              <p:nvSpPr>
                <p:cNvPr id="30" name="Forma libre 29"/>
                <p:cNvSpPr/>
                <p:nvPr/>
              </p:nvSpPr>
              <p:spPr>
                <a:xfrm>
                  <a:off x="1439141" y="4260425"/>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de Relaciones Laborales </a:t>
                  </a:r>
                </a:p>
                <a:p>
                  <a:pPr lvl="0" algn="ctr" defTabSz="400050">
                    <a:lnSpc>
                      <a:spcPct val="90000"/>
                    </a:lnSpc>
                    <a:spcBef>
                      <a:spcPct val="0"/>
                    </a:spcBef>
                    <a:spcAft>
                      <a:spcPct val="35000"/>
                    </a:spcAft>
                  </a:pPr>
                  <a:endParaRPr lang="es-MX" sz="900" b="1" dirty="0">
                    <a:solidFill>
                      <a:srgbClr val="002060"/>
                    </a:solidFill>
                  </a:endParaRPr>
                </a:p>
                <a:p>
                  <a:pPr lvl="0" algn="ctr" defTabSz="400050">
                    <a:lnSpc>
                      <a:spcPct val="90000"/>
                    </a:lnSpc>
                    <a:spcBef>
                      <a:spcPct val="0"/>
                    </a:spcBef>
                    <a:spcAft>
                      <a:spcPct val="35000"/>
                    </a:spcAft>
                  </a:pPr>
                  <a:r>
                    <a:rPr lang="es-MX" sz="800" b="1" kern="1200" dirty="0" smtClean="0">
                      <a:solidFill>
                        <a:srgbClr val="002060"/>
                      </a:solidFill>
                    </a:rPr>
                    <a:t>( Art.9 y 10 y Res. Ex 833, de 2014)</a:t>
                  </a:r>
                  <a:endParaRPr lang="es-CL" sz="800" b="1" kern="1200" dirty="0">
                    <a:solidFill>
                      <a:srgbClr val="002060"/>
                    </a:solidFill>
                  </a:endParaRPr>
                </a:p>
              </p:txBody>
            </p:sp>
            <p:sp>
              <p:nvSpPr>
                <p:cNvPr id="31" name="Forma libre 30"/>
                <p:cNvSpPr/>
                <p:nvPr/>
              </p:nvSpPr>
              <p:spPr>
                <a:xfrm>
                  <a:off x="2303237" y="4260425"/>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de Estudios </a:t>
                  </a:r>
                </a:p>
                <a:p>
                  <a:pPr lvl="0" algn="ctr" defTabSz="400050">
                    <a:lnSpc>
                      <a:spcPct val="90000"/>
                    </a:lnSpc>
                    <a:spcBef>
                      <a:spcPct val="0"/>
                    </a:spcBef>
                    <a:spcAft>
                      <a:spcPct val="35000"/>
                    </a:spcAft>
                  </a:pPr>
                  <a:endParaRPr lang="es-MX" sz="900" b="1" kern="1200" dirty="0" smtClean="0">
                    <a:solidFill>
                      <a:srgbClr val="002060"/>
                    </a:solidFill>
                  </a:endParaRPr>
                </a:p>
                <a:p>
                  <a:pPr lvl="0" algn="ctr" defTabSz="400050">
                    <a:lnSpc>
                      <a:spcPct val="90000"/>
                    </a:lnSpc>
                    <a:spcBef>
                      <a:spcPct val="0"/>
                    </a:spcBef>
                    <a:spcAft>
                      <a:spcPct val="35000"/>
                    </a:spcAft>
                  </a:pPr>
                  <a:r>
                    <a:rPr lang="es-MX" sz="800" b="1" kern="1200" dirty="0" smtClean="0">
                      <a:solidFill>
                        <a:srgbClr val="002060"/>
                      </a:solidFill>
                    </a:rPr>
                    <a:t>( Art. 17 y Res. Ex 801 y 1723, ambas 2014)</a:t>
                  </a:r>
                  <a:endParaRPr lang="es-CL" sz="800" b="1" kern="1200" dirty="0">
                    <a:solidFill>
                      <a:srgbClr val="002060"/>
                    </a:solidFill>
                  </a:endParaRPr>
                </a:p>
              </p:txBody>
            </p:sp>
            <p:sp>
              <p:nvSpPr>
                <p:cNvPr id="32" name="Forma libre 31"/>
                <p:cNvSpPr/>
                <p:nvPr/>
              </p:nvSpPr>
              <p:spPr>
                <a:xfrm>
                  <a:off x="5742454" y="4276139"/>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De Gestión y Desarrollo</a:t>
                  </a:r>
                </a:p>
                <a:p>
                  <a:pPr lvl="0" algn="ctr" defTabSz="400050">
                    <a:lnSpc>
                      <a:spcPct val="90000"/>
                    </a:lnSpc>
                    <a:spcBef>
                      <a:spcPct val="0"/>
                    </a:spcBef>
                    <a:spcAft>
                      <a:spcPct val="35000"/>
                    </a:spcAft>
                  </a:pPr>
                  <a:endParaRPr lang="es-MX" sz="900" b="1" kern="1200" dirty="0" smtClean="0">
                    <a:solidFill>
                      <a:srgbClr val="002060"/>
                    </a:solidFill>
                  </a:endParaRPr>
                </a:p>
                <a:p>
                  <a:pPr lvl="0" algn="ctr" defTabSz="400050">
                    <a:lnSpc>
                      <a:spcPct val="90000"/>
                    </a:lnSpc>
                    <a:spcBef>
                      <a:spcPct val="0"/>
                    </a:spcBef>
                    <a:spcAft>
                      <a:spcPct val="35000"/>
                    </a:spcAft>
                  </a:pPr>
                  <a:r>
                    <a:rPr lang="es-MX" sz="900" b="1" kern="1200" dirty="0" smtClean="0">
                      <a:solidFill>
                        <a:srgbClr val="002060"/>
                      </a:solidFill>
                    </a:rPr>
                    <a:t> </a:t>
                  </a:r>
                  <a:r>
                    <a:rPr lang="es-MX" sz="800" b="1" kern="1200" dirty="0" smtClean="0">
                      <a:solidFill>
                        <a:srgbClr val="002060"/>
                      </a:solidFill>
                    </a:rPr>
                    <a:t>( Art. 15 y Res. Ex. 375, de 2011)</a:t>
                  </a:r>
                  <a:endParaRPr lang="es-CL" sz="800" b="1" kern="1200" dirty="0">
                    <a:solidFill>
                      <a:srgbClr val="002060"/>
                    </a:solidFill>
                  </a:endParaRPr>
                </a:p>
              </p:txBody>
            </p:sp>
            <p:sp>
              <p:nvSpPr>
                <p:cNvPr id="33" name="Forma libre 32"/>
                <p:cNvSpPr/>
                <p:nvPr/>
              </p:nvSpPr>
              <p:spPr>
                <a:xfrm>
                  <a:off x="4858702" y="4260425"/>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Jurídico               </a:t>
                  </a:r>
                </a:p>
                <a:p>
                  <a:pPr lvl="0" algn="ctr" defTabSz="400050">
                    <a:lnSpc>
                      <a:spcPct val="90000"/>
                    </a:lnSpc>
                    <a:spcBef>
                      <a:spcPct val="0"/>
                    </a:spcBef>
                    <a:spcAft>
                      <a:spcPct val="35000"/>
                    </a:spcAft>
                  </a:pPr>
                  <a:endParaRPr lang="es-MX" sz="900" b="1" dirty="0">
                    <a:solidFill>
                      <a:srgbClr val="002060"/>
                    </a:solidFill>
                  </a:endParaRPr>
                </a:p>
                <a:p>
                  <a:pPr lvl="0" algn="ctr" defTabSz="400050">
                    <a:lnSpc>
                      <a:spcPct val="90000"/>
                    </a:lnSpc>
                    <a:spcBef>
                      <a:spcPct val="0"/>
                    </a:spcBef>
                    <a:spcAft>
                      <a:spcPct val="35000"/>
                    </a:spcAft>
                  </a:pPr>
                  <a:r>
                    <a:rPr lang="es-MX" sz="800" b="1" kern="1200" dirty="0" smtClean="0">
                      <a:solidFill>
                        <a:srgbClr val="002060"/>
                      </a:solidFill>
                    </a:rPr>
                    <a:t>(Art. 11 y Res. Ex. 556 de 2014)</a:t>
                  </a:r>
                  <a:endParaRPr lang="es-CL" sz="800" b="1" kern="1200" dirty="0">
                    <a:solidFill>
                      <a:srgbClr val="002060"/>
                    </a:solidFill>
                  </a:endParaRPr>
                </a:p>
              </p:txBody>
            </p:sp>
            <p:sp>
              <p:nvSpPr>
                <p:cNvPr id="34" name="Forma libre 33"/>
                <p:cNvSpPr/>
                <p:nvPr/>
              </p:nvSpPr>
              <p:spPr>
                <a:xfrm>
                  <a:off x="6591049" y="4260425"/>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de Recursos Humanos </a:t>
                  </a:r>
                </a:p>
                <a:p>
                  <a:pPr lvl="0" algn="ctr" defTabSz="400050">
                    <a:lnSpc>
                      <a:spcPct val="90000"/>
                    </a:lnSpc>
                    <a:spcBef>
                      <a:spcPct val="0"/>
                    </a:spcBef>
                    <a:spcAft>
                      <a:spcPct val="35000"/>
                    </a:spcAft>
                  </a:pPr>
                  <a:endParaRPr lang="es-MX" sz="900" b="1" dirty="0">
                    <a:solidFill>
                      <a:srgbClr val="002060"/>
                    </a:solidFill>
                  </a:endParaRPr>
                </a:p>
                <a:p>
                  <a:pPr lvl="0" algn="ctr" defTabSz="400050">
                    <a:lnSpc>
                      <a:spcPct val="90000"/>
                    </a:lnSpc>
                    <a:spcBef>
                      <a:spcPct val="0"/>
                    </a:spcBef>
                    <a:spcAft>
                      <a:spcPct val="35000"/>
                    </a:spcAft>
                  </a:pPr>
                  <a:r>
                    <a:rPr lang="es-MX" sz="800" b="1" kern="1200" dirty="0" smtClean="0">
                      <a:solidFill>
                        <a:srgbClr val="002060"/>
                      </a:solidFill>
                    </a:rPr>
                    <a:t>(Art. 12 y Res. Ex. 328 de 2011)</a:t>
                  </a:r>
                  <a:endParaRPr lang="es-CL" sz="800" b="1" kern="1200" dirty="0">
                    <a:solidFill>
                      <a:srgbClr val="002060"/>
                    </a:solidFill>
                  </a:endParaRPr>
                </a:p>
              </p:txBody>
            </p:sp>
            <p:sp>
              <p:nvSpPr>
                <p:cNvPr id="35" name="Forma libre 34"/>
                <p:cNvSpPr/>
                <p:nvPr/>
              </p:nvSpPr>
              <p:spPr>
                <a:xfrm>
                  <a:off x="7474365" y="4260425"/>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de Administración </a:t>
                  </a:r>
                </a:p>
                <a:p>
                  <a:pPr lvl="0" algn="ctr" defTabSz="400050">
                    <a:lnSpc>
                      <a:spcPct val="90000"/>
                    </a:lnSpc>
                    <a:spcBef>
                      <a:spcPct val="0"/>
                    </a:spcBef>
                    <a:spcAft>
                      <a:spcPct val="35000"/>
                    </a:spcAft>
                  </a:pPr>
                  <a:r>
                    <a:rPr lang="es-MX" sz="900" b="1" kern="1200" dirty="0" smtClean="0">
                      <a:solidFill>
                        <a:srgbClr val="002060"/>
                      </a:solidFill>
                    </a:rPr>
                    <a:t>y Finanzas </a:t>
                  </a:r>
                </a:p>
                <a:p>
                  <a:pPr lvl="0" algn="ctr" defTabSz="400050">
                    <a:lnSpc>
                      <a:spcPct val="90000"/>
                    </a:lnSpc>
                    <a:spcBef>
                      <a:spcPct val="0"/>
                    </a:spcBef>
                    <a:spcAft>
                      <a:spcPct val="35000"/>
                    </a:spcAft>
                  </a:pPr>
                  <a:endParaRPr lang="es-MX" sz="900" b="1" dirty="0">
                    <a:solidFill>
                      <a:srgbClr val="002060"/>
                    </a:solidFill>
                  </a:endParaRPr>
                </a:p>
                <a:p>
                  <a:pPr lvl="0" algn="ctr" defTabSz="400050">
                    <a:lnSpc>
                      <a:spcPct val="90000"/>
                    </a:lnSpc>
                    <a:spcBef>
                      <a:spcPct val="0"/>
                    </a:spcBef>
                    <a:spcAft>
                      <a:spcPct val="35000"/>
                    </a:spcAft>
                  </a:pPr>
                  <a:r>
                    <a:rPr lang="es-MX" sz="800" b="1" kern="1200" dirty="0" smtClean="0">
                      <a:solidFill>
                        <a:srgbClr val="002060"/>
                      </a:solidFill>
                    </a:rPr>
                    <a:t>( Art. 12, Res. Ex 948 de 2008 y Res. Ex 1190 de 2014)</a:t>
                  </a:r>
                  <a:endParaRPr lang="es-CL" sz="800" b="1" kern="1200" dirty="0">
                    <a:solidFill>
                      <a:srgbClr val="002060"/>
                    </a:solidFill>
                  </a:endParaRPr>
                </a:p>
              </p:txBody>
            </p:sp>
            <p:sp>
              <p:nvSpPr>
                <p:cNvPr id="36" name="Forma libre 35"/>
                <p:cNvSpPr/>
                <p:nvPr/>
              </p:nvSpPr>
              <p:spPr>
                <a:xfrm>
                  <a:off x="8319241" y="4260425"/>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de Tecnología de la Información</a:t>
                  </a:r>
                </a:p>
                <a:p>
                  <a:pPr lvl="0" algn="ctr" defTabSz="400050">
                    <a:lnSpc>
                      <a:spcPct val="90000"/>
                    </a:lnSpc>
                    <a:spcBef>
                      <a:spcPct val="0"/>
                    </a:spcBef>
                    <a:spcAft>
                      <a:spcPct val="35000"/>
                    </a:spcAft>
                  </a:pPr>
                  <a:endParaRPr lang="es-MX" sz="900" b="1" dirty="0">
                    <a:solidFill>
                      <a:srgbClr val="002060"/>
                    </a:solidFill>
                  </a:endParaRPr>
                </a:p>
                <a:p>
                  <a:pPr lvl="0" algn="ctr" defTabSz="400050">
                    <a:lnSpc>
                      <a:spcPct val="90000"/>
                    </a:lnSpc>
                    <a:spcBef>
                      <a:spcPct val="0"/>
                    </a:spcBef>
                    <a:spcAft>
                      <a:spcPct val="35000"/>
                    </a:spcAft>
                  </a:pPr>
                  <a:r>
                    <a:rPr lang="es-MX" sz="900" b="1" kern="1200" dirty="0" smtClean="0">
                      <a:solidFill>
                        <a:srgbClr val="002060"/>
                      </a:solidFill>
                    </a:rPr>
                    <a:t> </a:t>
                  </a:r>
                  <a:r>
                    <a:rPr lang="es-MX" sz="800" b="1" kern="1200" dirty="0" smtClean="0">
                      <a:solidFill>
                        <a:srgbClr val="002060"/>
                      </a:solidFill>
                    </a:rPr>
                    <a:t>( Res. Ex. 223 de 2015)</a:t>
                  </a:r>
                  <a:endParaRPr lang="es-CL" sz="800" b="1" kern="1200" dirty="0">
                    <a:solidFill>
                      <a:srgbClr val="002060"/>
                    </a:solidFill>
                  </a:endParaRPr>
                </a:p>
              </p:txBody>
            </p:sp>
            <p:cxnSp>
              <p:nvCxnSpPr>
                <p:cNvPr id="37" name="Conector recto 36"/>
                <p:cNvCxnSpPr/>
                <p:nvPr/>
              </p:nvCxnSpPr>
              <p:spPr>
                <a:xfrm>
                  <a:off x="954023" y="3996513"/>
                  <a:ext cx="0" cy="255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Conector recto 37"/>
                <p:cNvCxnSpPr/>
                <p:nvPr/>
              </p:nvCxnSpPr>
              <p:spPr>
                <a:xfrm>
                  <a:off x="1799181" y="3996513"/>
                  <a:ext cx="0" cy="2553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Conector recto 38"/>
                <p:cNvCxnSpPr/>
                <p:nvPr/>
              </p:nvCxnSpPr>
              <p:spPr>
                <a:xfrm>
                  <a:off x="2680539" y="3996513"/>
                  <a:ext cx="0" cy="2553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ector recto 39"/>
                <p:cNvCxnSpPr/>
                <p:nvPr/>
              </p:nvCxnSpPr>
              <p:spPr>
                <a:xfrm>
                  <a:off x="5261930" y="3996513"/>
                  <a:ext cx="0" cy="255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ector recto 40"/>
                <p:cNvCxnSpPr/>
                <p:nvPr/>
              </p:nvCxnSpPr>
              <p:spPr>
                <a:xfrm>
                  <a:off x="3579712" y="3996513"/>
                  <a:ext cx="0" cy="255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ector recto 41"/>
                <p:cNvCxnSpPr/>
                <p:nvPr/>
              </p:nvCxnSpPr>
              <p:spPr>
                <a:xfrm>
                  <a:off x="6116882" y="3996513"/>
                  <a:ext cx="0" cy="255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Conector recto 42"/>
                <p:cNvCxnSpPr/>
                <p:nvPr/>
              </p:nvCxnSpPr>
              <p:spPr>
                <a:xfrm>
                  <a:off x="6977059" y="3996511"/>
                  <a:ext cx="0" cy="255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Conector recto 43"/>
                <p:cNvCxnSpPr/>
                <p:nvPr/>
              </p:nvCxnSpPr>
              <p:spPr>
                <a:xfrm>
                  <a:off x="7847853" y="3996511"/>
                  <a:ext cx="0" cy="255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Conector recto 44"/>
                <p:cNvCxnSpPr/>
                <p:nvPr/>
              </p:nvCxnSpPr>
              <p:spPr>
                <a:xfrm>
                  <a:off x="8639941" y="3996511"/>
                  <a:ext cx="0" cy="255362"/>
                </a:xfrm>
                <a:prstGeom prst="line">
                  <a:avLst/>
                </a:prstGeom>
              </p:spPr>
              <p:style>
                <a:lnRef idx="2">
                  <a:schemeClr val="accent1"/>
                </a:lnRef>
                <a:fillRef idx="0">
                  <a:schemeClr val="accent1"/>
                </a:fillRef>
                <a:effectRef idx="1">
                  <a:schemeClr val="accent1"/>
                </a:effectRef>
                <a:fontRef idx="minor">
                  <a:schemeClr val="tx1"/>
                </a:fontRef>
              </p:style>
            </p:cxnSp>
            <p:sp>
              <p:nvSpPr>
                <p:cNvPr id="46" name="Forma libre 45"/>
                <p:cNvSpPr/>
                <p:nvPr/>
              </p:nvSpPr>
              <p:spPr>
                <a:xfrm>
                  <a:off x="3167333" y="4260425"/>
                  <a:ext cx="824756" cy="1400823"/>
                </a:xfrm>
                <a:custGeom>
                  <a:avLst/>
                  <a:gdLst>
                    <a:gd name="connsiteX0" fmla="*/ 0 w 824756"/>
                    <a:gd name="connsiteY0" fmla="*/ 0 h 559497"/>
                    <a:gd name="connsiteX1" fmla="*/ 824756 w 824756"/>
                    <a:gd name="connsiteY1" fmla="*/ 0 h 559497"/>
                    <a:gd name="connsiteX2" fmla="*/ 824756 w 824756"/>
                    <a:gd name="connsiteY2" fmla="*/ 559497 h 559497"/>
                    <a:gd name="connsiteX3" fmla="*/ 0 w 824756"/>
                    <a:gd name="connsiteY3" fmla="*/ 559497 h 559497"/>
                    <a:gd name="connsiteX4" fmla="*/ 0 w 824756"/>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756" h="559497">
                      <a:moveTo>
                        <a:pt x="0" y="0"/>
                      </a:moveTo>
                      <a:lnTo>
                        <a:pt x="824756" y="0"/>
                      </a:lnTo>
                      <a:lnTo>
                        <a:pt x="824756" y="559497"/>
                      </a:lnTo>
                      <a:lnTo>
                        <a:pt x="0" y="559497"/>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Depto. de Atención de Usuarios </a:t>
                  </a:r>
                </a:p>
                <a:p>
                  <a:pPr lvl="0" algn="ctr" defTabSz="400050">
                    <a:lnSpc>
                      <a:spcPct val="90000"/>
                    </a:lnSpc>
                    <a:spcBef>
                      <a:spcPct val="0"/>
                    </a:spcBef>
                    <a:spcAft>
                      <a:spcPct val="35000"/>
                    </a:spcAft>
                  </a:pPr>
                  <a:endParaRPr lang="es-MX" sz="900" b="1" dirty="0">
                    <a:solidFill>
                      <a:srgbClr val="002060"/>
                    </a:solidFill>
                  </a:endParaRPr>
                </a:p>
                <a:p>
                  <a:pPr lvl="0" algn="ctr" defTabSz="400050">
                    <a:lnSpc>
                      <a:spcPct val="90000"/>
                    </a:lnSpc>
                    <a:spcBef>
                      <a:spcPct val="0"/>
                    </a:spcBef>
                    <a:spcAft>
                      <a:spcPct val="35000"/>
                    </a:spcAft>
                  </a:pPr>
                  <a:r>
                    <a:rPr lang="es-MX" sz="800" b="1" kern="1200" dirty="0" smtClean="0">
                      <a:solidFill>
                        <a:srgbClr val="002060"/>
                      </a:solidFill>
                    </a:rPr>
                    <a:t>( Res. Ex. 2610 de 214 y Res. Ex. 381 de 2015)</a:t>
                  </a:r>
                  <a:endParaRPr lang="es-CL" sz="800" b="1" kern="1200" dirty="0">
                    <a:solidFill>
                      <a:srgbClr val="002060"/>
                    </a:solidFill>
                  </a:endParaRPr>
                </a:p>
              </p:txBody>
            </p:sp>
          </p:grpSp>
          <p:sp>
            <p:nvSpPr>
              <p:cNvPr id="27" name="Forma libre 26"/>
              <p:cNvSpPr/>
              <p:nvPr/>
            </p:nvSpPr>
            <p:spPr>
              <a:xfrm>
                <a:off x="5020939" y="6131415"/>
                <a:ext cx="1400820" cy="611950"/>
              </a:xfrm>
              <a:custGeom>
                <a:avLst/>
                <a:gdLst>
                  <a:gd name="connsiteX0" fmla="*/ 0 w 1916207"/>
                  <a:gd name="connsiteY0" fmla="*/ 0 h 559497"/>
                  <a:gd name="connsiteX1" fmla="*/ 1916207 w 1916207"/>
                  <a:gd name="connsiteY1" fmla="*/ 0 h 559497"/>
                  <a:gd name="connsiteX2" fmla="*/ 1916207 w 1916207"/>
                  <a:gd name="connsiteY2" fmla="*/ 559497 h 559497"/>
                  <a:gd name="connsiteX3" fmla="*/ 0 w 1916207"/>
                  <a:gd name="connsiteY3" fmla="*/ 559497 h 559497"/>
                  <a:gd name="connsiteX4" fmla="*/ 0 w 1916207"/>
                  <a:gd name="connsiteY4" fmla="*/ 0 h 55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207" h="559497">
                    <a:moveTo>
                      <a:pt x="0" y="0"/>
                    </a:moveTo>
                    <a:lnTo>
                      <a:pt x="1916207" y="0"/>
                    </a:lnTo>
                    <a:lnTo>
                      <a:pt x="1916207" y="559497"/>
                    </a:lnTo>
                    <a:lnTo>
                      <a:pt x="0" y="559497"/>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b="1" kern="1200" dirty="0" smtClean="0">
                    <a:solidFill>
                      <a:srgbClr val="002060"/>
                    </a:solidFill>
                  </a:rPr>
                  <a:t>Centros de Conciliación y Mediación Laboral </a:t>
                </a:r>
                <a:endParaRPr lang="es-CL" sz="900" b="1" kern="1200" dirty="0">
                  <a:solidFill>
                    <a:srgbClr val="002060"/>
                  </a:solidFill>
                </a:endParaRPr>
              </a:p>
            </p:txBody>
          </p:sp>
          <p:cxnSp>
            <p:nvCxnSpPr>
              <p:cNvPr id="28" name="Conector recto 27"/>
              <p:cNvCxnSpPr/>
              <p:nvPr/>
            </p:nvCxnSpPr>
            <p:spPr>
              <a:xfrm>
                <a:off x="3596556" y="6516148"/>
                <a:ext cx="1424383"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42822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48349" y="217619"/>
            <a:ext cx="7987972" cy="1077218"/>
          </a:xfrm>
          <a:prstGeom prst="rect">
            <a:avLst/>
          </a:prstGeom>
          <a:noFill/>
        </p:spPr>
        <p:txBody>
          <a:bodyPr wrap="square" rtlCol="0">
            <a:spAutoFit/>
          </a:bodyPr>
          <a:lstStyle/>
          <a:p>
            <a:pPr algn="ctr"/>
            <a:r>
              <a:rPr lang="es-CL" sz="2200" b="1" dirty="0" smtClean="0">
                <a:latin typeface="+mn-lt"/>
              </a:rPr>
              <a:t>Estructura Interna y Función Directiva</a:t>
            </a:r>
          </a:p>
          <a:p>
            <a:pPr algn="ctr"/>
            <a:r>
              <a:rPr lang="es-ES_tradnl" sz="2000" b="1" dirty="0">
                <a:latin typeface="+mn-lt"/>
              </a:rPr>
              <a:t>Problemática Asociada a la Estructura Interna Actual y Función Directiva </a:t>
            </a:r>
            <a:endParaRPr lang="es-CL" sz="2000" b="1" dirty="0">
              <a:latin typeface="+mn-lt"/>
            </a:endParaRPr>
          </a:p>
          <a:p>
            <a:pPr algn="ctr"/>
            <a:endParaRPr lang="es-CL" sz="2200" b="1" dirty="0">
              <a:latin typeface="+mn-lt"/>
            </a:endParaRPr>
          </a:p>
        </p:txBody>
      </p:sp>
      <p:cxnSp>
        <p:nvCxnSpPr>
          <p:cNvPr id="5" name="Conector recto 4"/>
          <p:cNvCxnSpPr/>
          <p:nvPr/>
        </p:nvCxnSpPr>
        <p:spPr>
          <a:xfrm>
            <a:off x="755576" y="112474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355824" y="1412776"/>
            <a:ext cx="8064896" cy="5047536"/>
          </a:xfrm>
          <a:prstGeom prst="rect">
            <a:avLst/>
          </a:prstGeom>
          <a:noFill/>
        </p:spPr>
        <p:txBody>
          <a:bodyPr wrap="square" rtlCol="0">
            <a:spAutoFit/>
          </a:bodyPr>
          <a:lstStyle/>
          <a:p>
            <a:pPr marL="342900" indent="-342900" algn="just">
              <a:buFont typeface="+mj-lt"/>
              <a:buAutoNum type="arabicPeriod"/>
            </a:pPr>
            <a:r>
              <a:rPr lang="es-ES_tradnl" sz="1400" dirty="0" smtClean="0">
                <a:latin typeface="+mn-lt"/>
              </a:rPr>
              <a:t>La estructura orgánica (DFL Nº 2 de 1967) ha tenido una serie de modificaciones conforme el Servicio ha ido asumiendo nuevos desafíos. Dichos cambios, se han enmarcado en la facultad de la autoridad superior para asignar funciones al personal, a fin de favorecer la gestión de los procesos sustantivos.</a:t>
            </a:r>
          </a:p>
          <a:p>
            <a:pPr marL="342900" indent="-342900" algn="just">
              <a:buFont typeface="+mj-lt"/>
              <a:buAutoNum type="arabicPeriod"/>
            </a:pPr>
            <a:endParaRPr lang="es-ES_tradnl" sz="1400" dirty="0">
              <a:latin typeface="+mn-lt"/>
            </a:endParaRPr>
          </a:p>
          <a:p>
            <a:pPr marL="342900" indent="-342900" algn="just">
              <a:buFont typeface="+mj-lt"/>
              <a:buAutoNum type="arabicPeriod"/>
            </a:pPr>
            <a:r>
              <a:rPr lang="es-CL" sz="1400" dirty="0" smtClean="0">
                <a:latin typeface="+mn-lt"/>
              </a:rPr>
              <a:t>La modernización del modelo de provisión de servicios, supone el desarrollo de nuevos procesos de trabajo y un alto nivel de informatización para apoyar la gestión de los mismos. Lo anterior, va a requerir instalar nuevas formas de organización del trabajo y desarrollar competencias, coherentes con las necesidades y nuevas exigencias institucionales. </a:t>
            </a:r>
          </a:p>
          <a:p>
            <a:pPr marL="342900" indent="-342900" algn="just">
              <a:buFont typeface="+mj-lt"/>
              <a:buAutoNum type="arabicPeriod"/>
            </a:pPr>
            <a:endParaRPr lang="es-CL" sz="1400" dirty="0" smtClean="0">
              <a:latin typeface="+mn-lt"/>
            </a:endParaRPr>
          </a:p>
          <a:p>
            <a:pPr marL="342900" indent="-342900" algn="just">
              <a:buFont typeface="+mj-lt"/>
              <a:buAutoNum type="arabicPeriod"/>
            </a:pPr>
            <a:r>
              <a:rPr lang="es-ES_tradnl" sz="1400" dirty="0">
                <a:latin typeface="+mn-lt"/>
              </a:rPr>
              <a:t>La actual estructura contiene el cargo de Subdirector </a:t>
            </a:r>
            <a:r>
              <a:rPr lang="es-ES_tradnl" sz="1400" dirty="0" smtClean="0">
                <a:latin typeface="+mn-lt"/>
              </a:rPr>
              <a:t>del Trabajo, la ley le asigna funciones de Subrogación y coordinación con la labor del Director del Trabajo. De </a:t>
            </a:r>
            <a:r>
              <a:rPr lang="es-ES_tradnl" sz="1400" dirty="0">
                <a:latin typeface="+mn-lt"/>
              </a:rPr>
              <a:t>él</a:t>
            </a:r>
            <a:r>
              <a:rPr lang="es-ES_tradnl" sz="1400" dirty="0" smtClean="0">
                <a:latin typeface="+mn-lt"/>
              </a:rPr>
              <a:t>, no </a:t>
            </a:r>
            <a:r>
              <a:rPr lang="es-ES_tradnl" sz="1400" dirty="0">
                <a:latin typeface="+mn-lt"/>
              </a:rPr>
              <a:t>dependen de modo directo </a:t>
            </a:r>
            <a:r>
              <a:rPr lang="es-ES_tradnl" sz="1400" dirty="0" smtClean="0">
                <a:latin typeface="+mn-lt"/>
              </a:rPr>
              <a:t>ni los </a:t>
            </a:r>
            <a:r>
              <a:rPr lang="es-ES_tradnl" sz="1400" dirty="0">
                <a:latin typeface="+mn-lt"/>
              </a:rPr>
              <a:t>Departamentos (divisiones) que administran procesos sustantivos, ni los Departamentos responsables de procesos estratégicos y de soporte, lo que dificulta integrar la gestión Institucional y agregar valor a los servicio entregados a la Ciudadanía.</a:t>
            </a:r>
            <a:endParaRPr lang="es-CL" sz="1400" dirty="0">
              <a:latin typeface="+mn-lt"/>
            </a:endParaRPr>
          </a:p>
          <a:p>
            <a:pPr marL="342900" indent="-342900" algn="just">
              <a:buFont typeface="+mj-lt"/>
              <a:buAutoNum type="arabicPeriod"/>
            </a:pPr>
            <a:endParaRPr lang="es-ES_tradnl" sz="1400" dirty="0">
              <a:latin typeface="+mn-lt"/>
            </a:endParaRPr>
          </a:p>
          <a:p>
            <a:pPr marL="342900" indent="-342900" algn="just">
              <a:buFont typeface="+mj-lt"/>
              <a:buAutoNum type="arabicPeriod"/>
            </a:pPr>
            <a:r>
              <a:rPr lang="es-ES_tradnl" sz="1400" dirty="0" smtClean="0">
                <a:latin typeface="+mn-lt"/>
              </a:rPr>
              <a:t>La </a:t>
            </a:r>
            <a:r>
              <a:rPr lang="es-ES_tradnl" sz="1400" dirty="0">
                <a:latin typeface="+mn-lt"/>
              </a:rPr>
              <a:t>estructura </a:t>
            </a:r>
            <a:r>
              <a:rPr lang="es-ES_tradnl" sz="1400" dirty="0" smtClean="0">
                <a:latin typeface="+mn-lt"/>
              </a:rPr>
              <a:t>funcional actual, </a:t>
            </a:r>
            <a:r>
              <a:rPr lang="es-ES_tradnl" sz="1400" dirty="0">
                <a:latin typeface="+mn-lt"/>
              </a:rPr>
              <a:t>sitúa en el mismo nivel de responsabilidad Directiva a las Jefaturas de Departamento (División) que administran procesos sustantivos (Fiscalización, Relaciones </a:t>
            </a:r>
            <a:r>
              <a:rPr lang="es-ES_tradnl" sz="1400" dirty="0" smtClean="0">
                <a:latin typeface="+mn-lt"/>
              </a:rPr>
              <a:t>Laborales</a:t>
            </a:r>
            <a:r>
              <a:rPr lang="es-ES_tradnl" sz="1400" dirty="0">
                <a:latin typeface="+mn-lt"/>
              </a:rPr>
              <a:t>, Atención de Usuarios y Jurídico) con aquellos Departamentos que administran procesos que pueden ser considerados </a:t>
            </a:r>
            <a:r>
              <a:rPr lang="es-ES_tradnl" sz="1400" dirty="0" smtClean="0">
                <a:latin typeface="+mn-lt"/>
              </a:rPr>
              <a:t>estratégicos </a:t>
            </a:r>
            <a:r>
              <a:rPr lang="es-ES_tradnl" sz="1400" dirty="0">
                <a:latin typeface="+mn-lt"/>
              </a:rPr>
              <a:t>y de soporte (Gestión y Desarrollo, Tecnologías de la Información, Administración y Finanzas, Recursos Humanos</a:t>
            </a:r>
            <a:r>
              <a:rPr lang="es-ES_tradnl" sz="1400" dirty="0" smtClean="0">
                <a:latin typeface="+mn-lt"/>
              </a:rPr>
              <a:t>).</a:t>
            </a:r>
          </a:p>
          <a:p>
            <a:pPr marL="342900" indent="-342900" algn="just">
              <a:buFont typeface="+mj-lt"/>
              <a:buAutoNum type="arabicPeriod"/>
            </a:pPr>
            <a:endParaRPr lang="es-ES_tradnl" sz="1400" dirty="0">
              <a:latin typeface="+mn-lt"/>
            </a:endParaRPr>
          </a:p>
          <a:p>
            <a:pPr marL="342900" indent="-342900" algn="just">
              <a:buFont typeface="+mj-lt"/>
              <a:buAutoNum type="arabicPeriod"/>
            </a:pPr>
            <a:r>
              <a:rPr lang="es-ES_tradnl" sz="1400" dirty="0" smtClean="0">
                <a:latin typeface="+mn-lt"/>
              </a:rPr>
              <a:t> La estructura de cargos establecidas en la Ley Nº 19.240 de 1993, no incorpora en el nivel Directivo las </a:t>
            </a:r>
            <a:r>
              <a:rPr lang="es-ES_tradnl" sz="1400" dirty="0">
                <a:latin typeface="+mn-lt"/>
              </a:rPr>
              <a:t>actuales oficinas de Control y Gestión de Multas, Contraloría y Auditoria</a:t>
            </a:r>
            <a:r>
              <a:rPr lang="es-ES_tradnl" sz="1400" dirty="0" smtClean="0">
                <a:latin typeface="+mn-lt"/>
              </a:rPr>
              <a:t>. </a:t>
            </a:r>
            <a:endParaRPr lang="es-CL" sz="1400" dirty="0">
              <a:latin typeface="+mn-lt"/>
            </a:endParaRPr>
          </a:p>
        </p:txBody>
      </p:sp>
    </p:spTree>
    <p:extLst>
      <p:ext uri="{BB962C8B-B14F-4D97-AF65-F5344CB8AC3E}">
        <p14:creationId xmlns:p14="http://schemas.microsoft.com/office/powerpoint/2010/main" val="2695267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28724" y="110648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283082" y="1595021"/>
            <a:ext cx="8064896" cy="523220"/>
          </a:xfrm>
          <a:prstGeom prst="rect">
            <a:avLst/>
          </a:prstGeom>
          <a:noFill/>
        </p:spPr>
        <p:txBody>
          <a:bodyPr wrap="square" rtlCol="0">
            <a:spAutoFit/>
          </a:bodyPr>
          <a:lstStyle/>
          <a:p>
            <a:pPr marL="342900" indent="-342900" algn="just">
              <a:buFont typeface="+mj-lt"/>
              <a:buAutoNum type="arabicPeriod"/>
            </a:pPr>
            <a:endParaRPr lang="es-CL" sz="1400" dirty="0">
              <a:latin typeface="+mn-lt"/>
            </a:endParaRPr>
          </a:p>
          <a:p>
            <a:pPr algn="just"/>
            <a:endParaRPr lang="es-CL" sz="1400" dirty="0">
              <a:latin typeface="+mn-lt"/>
            </a:endParaRPr>
          </a:p>
        </p:txBody>
      </p:sp>
      <p:sp>
        <p:nvSpPr>
          <p:cNvPr id="8" name="CuadroTexto 7"/>
          <p:cNvSpPr txBox="1"/>
          <p:nvPr/>
        </p:nvSpPr>
        <p:spPr>
          <a:xfrm>
            <a:off x="283082" y="1628800"/>
            <a:ext cx="8249358" cy="3754874"/>
          </a:xfrm>
          <a:prstGeom prst="rect">
            <a:avLst/>
          </a:prstGeom>
          <a:noFill/>
        </p:spPr>
        <p:txBody>
          <a:bodyPr wrap="square" rtlCol="0">
            <a:spAutoFit/>
          </a:bodyPr>
          <a:lstStyle/>
          <a:p>
            <a:pPr marL="342900" indent="-342900" algn="just">
              <a:buAutoNum type="arabicPeriod" startAt="6"/>
            </a:pPr>
            <a:r>
              <a:rPr lang="es-ES_tradnl" sz="1400" dirty="0" smtClean="0">
                <a:latin typeface="+mn-lt"/>
              </a:rPr>
              <a:t>El mecanismo de ingreso a los cargos directivos de segundo nivel jerárquico es mediante designación directa del Director del Servicio. </a:t>
            </a:r>
            <a:endParaRPr lang="es-ES_tradnl" sz="1400" dirty="0">
              <a:latin typeface="+mn-lt"/>
            </a:endParaRPr>
          </a:p>
          <a:p>
            <a:pPr marL="342900" indent="-342900" algn="just">
              <a:buAutoNum type="arabicPeriod" startAt="6"/>
            </a:pPr>
            <a:endParaRPr lang="es-ES_tradnl" sz="1400" dirty="0" smtClean="0">
              <a:latin typeface="+mn-lt"/>
            </a:endParaRPr>
          </a:p>
          <a:p>
            <a:pPr marL="342900" indent="-342900" algn="just">
              <a:buAutoNum type="arabicPeriod" startAt="6"/>
            </a:pPr>
            <a:r>
              <a:rPr lang="es-ES_tradnl" sz="1400" dirty="0" smtClean="0">
                <a:latin typeface="+mn-lt"/>
              </a:rPr>
              <a:t>La actual estructura organizativa no reconoce a los Inspectores y Jefes de Centro de Conciliación y Mediación como Tercer Nivel Directivo, se ha avanzado en un mecanismo de designación mediante concursos, a fin de homologar niveles de remuneración y competencias requeridas para el desempeño de los cargos.</a:t>
            </a:r>
          </a:p>
          <a:p>
            <a:pPr marL="342900" indent="-342900" algn="just">
              <a:buAutoNum type="arabicPeriod" startAt="6"/>
            </a:pPr>
            <a:endParaRPr lang="es-ES_tradnl" sz="1400" dirty="0">
              <a:latin typeface="+mn-lt"/>
            </a:endParaRPr>
          </a:p>
          <a:p>
            <a:pPr marL="342900" indent="-342900" algn="just">
              <a:buAutoNum type="arabicPeriod" startAt="6"/>
            </a:pPr>
            <a:r>
              <a:rPr lang="es-ES_tradnl" sz="1400" dirty="0">
                <a:latin typeface="+mn-lt"/>
              </a:rPr>
              <a:t>La actual diferenciación de Inspección Comunal y Provincial no </a:t>
            </a:r>
            <a:r>
              <a:rPr lang="es-ES_tradnl" sz="1400" dirty="0" smtClean="0">
                <a:latin typeface="+mn-lt"/>
              </a:rPr>
              <a:t>refleja el </a:t>
            </a:r>
            <a:r>
              <a:rPr lang="es-ES_tradnl" sz="1400" dirty="0">
                <a:latin typeface="+mn-lt"/>
              </a:rPr>
              <a:t>nivel de </a:t>
            </a:r>
            <a:r>
              <a:rPr lang="es-ES_tradnl" sz="1400" dirty="0" smtClean="0">
                <a:latin typeface="+mn-lt"/>
              </a:rPr>
              <a:t>complejidad en la gestión de las mismas. Asimismo, el Servicio no ha hecho uso de la facultad establecida en el en el DFL Nº 2 (art. 22) para establecer una diferenciación entre: </a:t>
            </a:r>
            <a:r>
              <a:rPr lang="es-ES_tradnl" sz="1400" dirty="0">
                <a:latin typeface="+mn-lt"/>
              </a:rPr>
              <a:t>I</a:t>
            </a:r>
            <a:r>
              <a:rPr lang="es-ES_tradnl" sz="1400" dirty="0" smtClean="0">
                <a:latin typeface="+mn-lt"/>
              </a:rPr>
              <a:t>nspecciones Provinciales de </a:t>
            </a:r>
            <a:r>
              <a:rPr lang="es-ES_tradnl" sz="1400" dirty="0">
                <a:latin typeface="+mn-lt"/>
              </a:rPr>
              <a:t>P</a:t>
            </a:r>
            <a:r>
              <a:rPr lang="es-ES_tradnl" sz="1400" dirty="0" smtClean="0">
                <a:latin typeface="+mn-lt"/>
              </a:rPr>
              <a:t>rimera, Segunda y Tercera categoría según sea su nivel de complejidad.</a:t>
            </a:r>
          </a:p>
          <a:p>
            <a:pPr marL="342900" indent="-342900" algn="just">
              <a:buAutoNum type="arabicPeriod" startAt="6"/>
            </a:pPr>
            <a:endParaRPr lang="es-ES_tradnl" sz="1400" dirty="0">
              <a:latin typeface="+mn-lt"/>
            </a:endParaRPr>
          </a:p>
          <a:p>
            <a:pPr marL="342900" indent="-342900" algn="just">
              <a:buAutoNum type="arabicPeriod" startAt="6"/>
            </a:pPr>
            <a:r>
              <a:rPr lang="es-ES_tradnl" sz="1400" dirty="0" smtClean="0">
                <a:latin typeface="+mn-lt"/>
              </a:rPr>
              <a:t>La estructura operacional, de las Inspecciones </a:t>
            </a:r>
            <a:r>
              <a:rPr lang="es-ES_tradnl" sz="1400" dirty="0">
                <a:latin typeface="+mn-lt"/>
              </a:rPr>
              <a:t>C</a:t>
            </a:r>
            <a:r>
              <a:rPr lang="es-ES_tradnl" sz="1400" dirty="0" smtClean="0">
                <a:latin typeface="+mn-lt"/>
              </a:rPr>
              <a:t>omunales y Provinciales, obedece a un estándar definido. No se plasman las necesidades de organización del trabajo requeridas para abordar diferenciadamente la complejidad del territorio asignado. </a:t>
            </a:r>
            <a:endParaRPr lang="es-CL" sz="1400" dirty="0">
              <a:latin typeface="+mn-lt"/>
            </a:endParaRPr>
          </a:p>
          <a:p>
            <a:pPr algn="just"/>
            <a:endParaRPr lang="es-CL" sz="1400" dirty="0">
              <a:latin typeface="+mn-lt"/>
            </a:endParaRPr>
          </a:p>
        </p:txBody>
      </p:sp>
      <p:sp>
        <p:nvSpPr>
          <p:cNvPr id="9" name="CuadroTexto 8"/>
          <p:cNvSpPr txBox="1"/>
          <p:nvPr/>
        </p:nvSpPr>
        <p:spPr>
          <a:xfrm>
            <a:off x="413775" y="251887"/>
            <a:ext cx="7987972" cy="738664"/>
          </a:xfrm>
          <a:prstGeom prst="rect">
            <a:avLst/>
          </a:prstGeom>
          <a:noFill/>
        </p:spPr>
        <p:txBody>
          <a:bodyPr wrap="square" rtlCol="0">
            <a:spAutoFit/>
          </a:bodyPr>
          <a:lstStyle/>
          <a:p>
            <a:pPr algn="ctr"/>
            <a:r>
              <a:rPr lang="es-CL" sz="2200" b="1" dirty="0" smtClean="0">
                <a:latin typeface="+mn-lt"/>
              </a:rPr>
              <a:t>Estructura Interna y Función Directiva</a:t>
            </a:r>
          </a:p>
          <a:p>
            <a:pPr algn="ctr"/>
            <a:r>
              <a:rPr lang="es-ES_tradnl" sz="2000" b="1" dirty="0">
                <a:latin typeface="+mn-lt"/>
              </a:rPr>
              <a:t>Problemática Asociada a la Estructura Interna Actual y Función </a:t>
            </a:r>
            <a:r>
              <a:rPr lang="es-ES_tradnl" sz="2000" b="1" dirty="0" smtClean="0">
                <a:latin typeface="+mn-lt"/>
              </a:rPr>
              <a:t>Directiva</a:t>
            </a:r>
            <a:endParaRPr lang="es-CL" sz="2200" b="1" dirty="0">
              <a:latin typeface="+mn-lt"/>
            </a:endParaRPr>
          </a:p>
        </p:txBody>
      </p:sp>
    </p:spTree>
    <p:extLst>
      <p:ext uri="{BB962C8B-B14F-4D97-AF65-F5344CB8AC3E}">
        <p14:creationId xmlns:p14="http://schemas.microsoft.com/office/powerpoint/2010/main" val="1747138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611560"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764391" y="2708920"/>
            <a:ext cx="5448975" cy="2335255"/>
          </a:xfrm>
          <a:prstGeom prst="rect">
            <a:avLst/>
          </a:prstGeom>
        </p:spPr>
        <p:txBody>
          <a:bodyPr wrap="square">
            <a:spAutoFit/>
          </a:bodyPr>
          <a:lstStyle/>
          <a:p>
            <a:pPr>
              <a:lnSpc>
                <a:spcPct val="107000"/>
              </a:lnSpc>
              <a:spcAft>
                <a:spcPts val="800"/>
              </a:spcAft>
              <a:tabLst>
                <a:tab pos="1625600" algn="l"/>
              </a:tabLst>
            </a:pPr>
            <a:r>
              <a:rPr lang="es-ES" sz="1300" b="1" dirty="0">
                <a:latin typeface="Calibri" panose="020F0502020204030204" pitchFamily="34" charset="0"/>
                <a:ea typeface="Calibri" panose="020F0502020204030204" pitchFamily="34" charset="0"/>
                <a:cs typeface="Times New Roman" panose="02020603050405020304" pitchFamily="18" charset="0"/>
              </a:rPr>
              <a:t>Variables </a:t>
            </a:r>
            <a:r>
              <a:rPr lang="es-ES" sz="1300" b="1" dirty="0" smtClean="0">
                <a:latin typeface="Calibri" panose="020F0502020204030204" pitchFamily="34" charset="0"/>
                <a:ea typeface="Calibri" panose="020F0502020204030204" pitchFamily="34" charset="0"/>
                <a:cs typeface="Times New Roman" panose="02020603050405020304" pitchFamily="18" charset="0"/>
              </a:rPr>
              <a:t>Seleccionadas</a:t>
            </a:r>
            <a:r>
              <a:rPr lang="es-ES" sz="1300" b="1" dirty="0">
                <a:latin typeface="Calibri" panose="020F0502020204030204" pitchFamily="34" charset="0"/>
                <a:ea typeface="Calibri" panose="020F0502020204030204" pitchFamily="34" charset="0"/>
                <a:cs typeface="Times New Roman" panose="02020603050405020304" pitchFamily="18" charset="0"/>
              </a:rPr>
              <a:t>	</a:t>
            </a:r>
            <a:r>
              <a:rPr lang="es-ES" sz="1300" b="1" dirty="0" smtClean="0">
                <a:latin typeface="Calibri" panose="020F0502020204030204" pitchFamily="34" charset="0"/>
                <a:ea typeface="Calibri" panose="020F0502020204030204" pitchFamily="34" charset="0"/>
                <a:cs typeface="Times New Roman" panose="02020603050405020304" pitchFamily="18" charset="0"/>
              </a:rPr>
              <a:t> para Analizar Inspecciones del Trabajo</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s-ES" sz="1300" b="1" dirty="0">
                <a:latin typeface="Calibri" panose="020F0502020204030204" pitchFamily="34" charset="0"/>
                <a:ea typeface="Calibri" panose="020F0502020204030204" pitchFamily="34" charset="0"/>
                <a:cs typeface="Times New Roman" panose="02020603050405020304" pitchFamily="18" charset="0"/>
              </a:rPr>
              <a:t>Internas</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marL="627063" lvl="0" indent="-271463">
              <a:lnSpc>
                <a:spcPct val="107000"/>
              </a:lnSpc>
              <a:spcAft>
                <a:spcPts val="0"/>
              </a:spcAft>
              <a:buFont typeface="Symbol" panose="05050102010706020507" pitchFamily="18" charset="2"/>
              <a:buChar char=""/>
            </a:pPr>
            <a:r>
              <a:rPr lang="es-ES" sz="1300" dirty="0">
                <a:latin typeface="Calibri" panose="020F0502020204030204" pitchFamily="34" charset="0"/>
                <a:ea typeface="Calibri" panose="020F0502020204030204" pitchFamily="34" charset="0"/>
                <a:cs typeface="Times New Roman" panose="02020603050405020304" pitchFamily="18" charset="0"/>
              </a:rPr>
              <a:t>Cantidad de funcionarios de las </a:t>
            </a:r>
            <a:r>
              <a:rPr lang="es-ES" sz="1300" dirty="0" smtClean="0">
                <a:latin typeface="Calibri" panose="020F0502020204030204" pitchFamily="34" charset="0"/>
                <a:ea typeface="Calibri" panose="020F0502020204030204" pitchFamily="34" charset="0"/>
                <a:cs typeface="Times New Roman" panose="02020603050405020304" pitchFamily="18" charset="0"/>
              </a:rPr>
              <a:t>Inspecciones </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marL="627063" lvl="0" indent="-271463">
              <a:lnSpc>
                <a:spcPct val="107000"/>
              </a:lnSpc>
              <a:spcAft>
                <a:spcPts val="0"/>
              </a:spcAft>
              <a:buFont typeface="Symbol" panose="05050102010706020507" pitchFamily="18" charset="2"/>
              <a:buChar char=""/>
            </a:pPr>
            <a:r>
              <a:rPr lang="es-ES" sz="1300" dirty="0">
                <a:latin typeface="Calibri" panose="020F0502020204030204" pitchFamily="34" charset="0"/>
                <a:ea typeface="Calibri" panose="020F0502020204030204" pitchFamily="34" charset="0"/>
                <a:cs typeface="Times New Roman" panose="02020603050405020304" pitchFamily="18" charset="0"/>
              </a:rPr>
              <a:t>Cantidad de denuncias </a:t>
            </a:r>
            <a:r>
              <a:rPr lang="es-ES" sz="1300" dirty="0" smtClean="0">
                <a:latin typeface="Calibri" panose="020F0502020204030204" pitchFamily="34" charset="0"/>
                <a:ea typeface="Calibri" panose="020F0502020204030204" pitchFamily="34" charset="0"/>
                <a:cs typeface="Times New Roman" panose="02020603050405020304" pitchFamily="18" charset="0"/>
              </a:rPr>
              <a:t>realizadas</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marL="627063" lvl="0" indent="-271463">
              <a:lnSpc>
                <a:spcPct val="107000"/>
              </a:lnSpc>
              <a:spcAft>
                <a:spcPts val="0"/>
              </a:spcAft>
              <a:buFont typeface="Symbol" panose="05050102010706020507" pitchFamily="18" charset="2"/>
              <a:buChar char=""/>
            </a:pPr>
            <a:r>
              <a:rPr lang="es-ES" sz="1300" dirty="0">
                <a:latin typeface="Calibri" panose="020F0502020204030204" pitchFamily="34" charset="0"/>
                <a:ea typeface="Calibri" panose="020F0502020204030204" pitchFamily="34" charset="0"/>
                <a:cs typeface="Times New Roman" panose="02020603050405020304" pitchFamily="18" charset="0"/>
              </a:rPr>
              <a:t>Cantidad de reclamos </a:t>
            </a:r>
            <a:r>
              <a:rPr lang="es-ES" sz="1300" dirty="0" smtClean="0">
                <a:latin typeface="Calibri" panose="020F0502020204030204" pitchFamily="34" charset="0"/>
                <a:ea typeface="Calibri" panose="020F0502020204030204" pitchFamily="34" charset="0"/>
                <a:cs typeface="Times New Roman" panose="02020603050405020304" pitchFamily="18" charset="0"/>
              </a:rPr>
              <a:t>interpuestos</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marL="627063" lvl="0" indent="-271463">
              <a:lnSpc>
                <a:spcPct val="107000"/>
              </a:lnSpc>
              <a:spcAft>
                <a:spcPts val="0"/>
              </a:spcAft>
              <a:buFont typeface="Symbol" panose="05050102010706020507" pitchFamily="18" charset="2"/>
              <a:buChar char=""/>
            </a:pPr>
            <a:r>
              <a:rPr lang="es-ES" sz="1300" dirty="0">
                <a:latin typeface="Calibri" panose="020F0502020204030204" pitchFamily="34" charset="0"/>
                <a:ea typeface="Calibri" panose="020F0502020204030204" pitchFamily="34" charset="0"/>
                <a:cs typeface="Times New Roman" panose="02020603050405020304" pitchFamily="18" charset="0"/>
              </a:rPr>
              <a:t>Cantidad de actuaciones de Ministros de fe en la actividad </a:t>
            </a:r>
            <a:r>
              <a:rPr lang="es-ES" sz="1300" dirty="0" smtClean="0">
                <a:latin typeface="Calibri" panose="020F0502020204030204" pitchFamily="34" charset="0"/>
                <a:ea typeface="Calibri" panose="020F0502020204030204" pitchFamily="34" charset="0"/>
                <a:cs typeface="Times New Roman" panose="02020603050405020304" pitchFamily="18" charset="0"/>
              </a:rPr>
              <a:t>sindical</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marL="627063" lvl="0" indent="-271463">
              <a:lnSpc>
                <a:spcPct val="107000"/>
              </a:lnSpc>
              <a:spcAft>
                <a:spcPts val="0"/>
              </a:spcAft>
              <a:buFont typeface="Symbol" panose="05050102010706020507" pitchFamily="18" charset="2"/>
              <a:buChar char=""/>
            </a:pPr>
            <a:r>
              <a:rPr lang="es-ES" sz="1300" dirty="0">
                <a:latin typeface="Calibri" panose="020F0502020204030204" pitchFamily="34" charset="0"/>
                <a:ea typeface="Calibri" panose="020F0502020204030204" pitchFamily="34" charset="0"/>
                <a:cs typeface="Times New Roman" panose="02020603050405020304" pitchFamily="18" charset="0"/>
              </a:rPr>
              <a:t>Cantidad estimada de atenciones de </a:t>
            </a:r>
            <a:r>
              <a:rPr lang="es-ES" sz="1300" dirty="0" smtClean="0">
                <a:latin typeface="Calibri" panose="020F0502020204030204" pitchFamily="34" charset="0"/>
                <a:ea typeface="Calibri" panose="020F0502020204030204" pitchFamily="34" charset="0"/>
                <a:cs typeface="Times New Roman" panose="02020603050405020304" pitchFamily="18" charset="0"/>
              </a:rPr>
              <a:t>público</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tabLst>
                <a:tab pos="355600" algn="l"/>
              </a:tabLst>
            </a:pPr>
            <a:r>
              <a:rPr lang="es-ES" sz="1300" b="1" dirty="0" smtClean="0">
                <a:latin typeface="Calibri" panose="020F0502020204030204" pitchFamily="34" charset="0"/>
                <a:ea typeface="Calibri" panose="020F0502020204030204" pitchFamily="34" charset="0"/>
                <a:cs typeface="Times New Roman" panose="02020603050405020304" pitchFamily="18" charset="0"/>
              </a:rPr>
              <a:t>b)	Externas</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marL="627063" lvl="0" indent="-271463">
              <a:lnSpc>
                <a:spcPct val="107000"/>
              </a:lnSpc>
              <a:spcAft>
                <a:spcPts val="0"/>
              </a:spcAft>
              <a:buFont typeface="Symbol" panose="05050102010706020507" pitchFamily="18" charset="2"/>
              <a:buChar char=""/>
            </a:pPr>
            <a:r>
              <a:rPr lang="es-ES" sz="1300" dirty="0">
                <a:latin typeface="Calibri" panose="020F0502020204030204" pitchFamily="34" charset="0"/>
                <a:ea typeface="Calibri" panose="020F0502020204030204" pitchFamily="34" charset="0"/>
                <a:cs typeface="Times New Roman" panose="02020603050405020304" pitchFamily="18" charset="0"/>
              </a:rPr>
              <a:t>Fuerza de trabajo asalariada del sector </a:t>
            </a:r>
            <a:r>
              <a:rPr lang="es-ES" sz="1300" dirty="0" smtClean="0">
                <a:latin typeface="Calibri" panose="020F0502020204030204" pitchFamily="34" charset="0"/>
                <a:ea typeface="Calibri" panose="020F0502020204030204" pitchFamily="34" charset="0"/>
                <a:cs typeface="Times New Roman" panose="02020603050405020304" pitchFamily="18" charset="0"/>
              </a:rPr>
              <a:t>privado</a:t>
            </a:r>
            <a:endParaRPr lang="es-CL" sz="1300" dirty="0">
              <a:latin typeface="Calibri" panose="020F0502020204030204" pitchFamily="34" charset="0"/>
              <a:ea typeface="Calibri" panose="020F0502020204030204" pitchFamily="34" charset="0"/>
              <a:cs typeface="Times New Roman" panose="02020603050405020304" pitchFamily="18" charset="0"/>
            </a:endParaRPr>
          </a:p>
          <a:p>
            <a:pPr marL="627063" lvl="0" indent="-271463">
              <a:lnSpc>
                <a:spcPct val="107000"/>
              </a:lnSpc>
              <a:spcAft>
                <a:spcPts val="800"/>
              </a:spcAft>
              <a:buFont typeface="Symbol" panose="05050102010706020507" pitchFamily="18" charset="2"/>
              <a:buChar char=""/>
            </a:pPr>
            <a:r>
              <a:rPr lang="es-ES" sz="1300" dirty="0">
                <a:latin typeface="Calibri" panose="020F0502020204030204" pitchFamily="34" charset="0"/>
                <a:ea typeface="Calibri" panose="020F0502020204030204" pitchFamily="34" charset="0"/>
                <a:cs typeface="Times New Roman" panose="02020603050405020304" pitchFamily="18" charset="0"/>
              </a:rPr>
              <a:t>Cantidad de </a:t>
            </a:r>
            <a:r>
              <a:rPr lang="es-ES" sz="1300" dirty="0" smtClean="0">
                <a:latin typeface="Calibri" panose="020F0502020204030204" pitchFamily="34" charset="0"/>
                <a:ea typeface="Calibri" panose="020F0502020204030204" pitchFamily="34" charset="0"/>
                <a:cs typeface="Times New Roman" panose="02020603050405020304" pitchFamily="18" charset="0"/>
              </a:rPr>
              <a:t>empresas</a:t>
            </a:r>
            <a:endParaRPr lang="es-CL"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p:cNvSpPr txBox="1"/>
          <p:nvPr/>
        </p:nvSpPr>
        <p:spPr>
          <a:xfrm>
            <a:off x="355906" y="1700808"/>
            <a:ext cx="8208912" cy="738664"/>
          </a:xfrm>
          <a:prstGeom prst="rect">
            <a:avLst/>
          </a:prstGeom>
          <a:noFill/>
        </p:spPr>
        <p:txBody>
          <a:bodyPr wrap="square" rtlCol="0">
            <a:spAutoFit/>
          </a:bodyPr>
          <a:lstStyle/>
          <a:p>
            <a:pPr algn="just"/>
            <a:r>
              <a:rPr lang="es-ES_tradnl" sz="1400" dirty="0" smtClean="0">
                <a:latin typeface="+mn-lt"/>
              </a:rPr>
              <a:t>Se hace necesario atender a las siguientes variables externas e internas, para analizar los niveles de complejidad de las Direcciones Regionales e Inspecciones del Trabajo dispuestas a lo largo del Territorio Nacional </a:t>
            </a:r>
            <a:endParaRPr lang="es-CL" sz="1400" dirty="0">
              <a:latin typeface="+mn-lt"/>
            </a:endParaRPr>
          </a:p>
        </p:txBody>
      </p:sp>
      <p:sp>
        <p:nvSpPr>
          <p:cNvPr id="9" name="CuadroTexto 8"/>
          <p:cNvSpPr txBox="1"/>
          <p:nvPr/>
        </p:nvSpPr>
        <p:spPr>
          <a:xfrm>
            <a:off x="161669" y="187381"/>
            <a:ext cx="7987972" cy="1077218"/>
          </a:xfrm>
          <a:prstGeom prst="rect">
            <a:avLst/>
          </a:prstGeom>
          <a:noFill/>
        </p:spPr>
        <p:txBody>
          <a:bodyPr wrap="square" rtlCol="0">
            <a:spAutoFit/>
          </a:bodyPr>
          <a:lstStyle/>
          <a:p>
            <a:pPr algn="ctr"/>
            <a:r>
              <a:rPr lang="es-CL" sz="2200" b="1" dirty="0" smtClean="0">
                <a:latin typeface="+mn-lt"/>
              </a:rPr>
              <a:t>Estructura Interna y Función Directiva</a:t>
            </a:r>
          </a:p>
          <a:p>
            <a:pPr algn="ctr"/>
            <a:r>
              <a:rPr lang="es-ES_tradnl" sz="2000" b="1" dirty="0">
                <a:latin typeface="+mn-lt"/>
              </a:rPr>
              <a:t>Niveles de Complejidad</a:t>
            </a:r>
            <a:endParaRPr lang="es-CL" sz="2000" b="1" dirty="0">
              <a:latin typeface="+mn-lt"/>
            </a:endParaRPr>
          </a:p>
          <a:p>
            <a:pPr algn="ctr"/>
            <a:endParaRPr lang="es-CL" sz="2200" b="1" dirty="0">
              <a:latin typeface="+mn-lt"/>
            </a:endParaRPr>
          </a:p>
        </p:txBody>
      </p:sp>
    </p:spTree>
    <p:extLst>
      <p:ext uri="{BB962C8B-B14F-4D97-AF65-F5344CB8AC3E}">
        <p14:creationId xmlns:p14="http://schemas.microsoft.com/office/powerpoint/2010/main" val="3287475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1600"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Diagrama 9"/>
          <p:cNvGraphicFramePr/>
          <p:nvPr>
            <p:extLst>
              <p:ext uri="{D42A27DB-BD31-4B8C-83A1-F6EECF244321}">
                <p14:modId xmlns:p14="http://schemas.microsoft.com/office/powerpoint/2010/main" val="3130282621"/>
              </p:ext>
            </p:extLst>
          </p:nvPr>
        </p:nvGraphicFramePr>
        <p:xfrm>
          <a:off x="1526300" y="1628800"/>
          <a:ext cx="6336704" cy="288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86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188640"/>
            <a:ext cx="7987972" cy="430887"/>
          </a:xfrm>
          <a:prstGeom prst="rect">
            <a:avLst/>
          </a:prstGeom>
          <a:noFill/>
        </p:spPr>
        <p:txBody>
          <a:bodyPr wrap="square" rtlCol="0">
            <a:spAutoFit/>
          </a:bodyPr>
          <a:lstStyle/>
          <a:p>
            <a:pPr algn="ctr"/>
            <a:r>
              <a:rPr lang="es-CL" sz="2200" b="1" dirty="0" smtClean="0">
                <a:latin typeface="+mn-lt"/>
              </a:rPr>
              <a:t>Especialización y Desarrollo de Competencias</a:t>
            </a:r>
            <a:endParaRPr lang="es-CL" sz="2200" b="1" dirty="0">
              <a:latin typeface="+mn-lt"/>
            </a:endParaRPr>
          </a:p>
        </p:txBody>
      </p:sp>
      <p:cxnSp>
        <p:nvCxnSpPr>
          <p:cNvPr id="5" name="Conector recto 4"/>
          <p:cNvCxnSpPr/>
          <p:nvPr/>
        </p:nvCxnSpPr>
        <p:spPr>
          <a:xfrm>
            <a:off x="755576"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348184" y="1412776"/>
            <a:ext cx="8112248" cy="4493538"/>
          </a:xfrm>
          <a:prstGeom prst="rect">
            <a:avLst/>
          </a:prstGeom>
          <a:noFill/>
        </p:spPr>
        <p:txBody>
          <a:bodyPr wrap="square" rtlCol="0">
            <a:spAutoFit/>
          </a:bodyPr>
          <a:lstStyle/>
          <a:p>
            <a:pPr marL="285750" indent="-285750" algn="just">
              <a:buFont typeface="Arial" panose="020B0604020202020204" pitchFamily="34" charset="0"/>
              <a:buChar char="•"/>
            </a:pPr>
            <a:r>
              <a:rPr lang="es-CL" sz="1300" dirty="0" smtClean="0">
                <a:latin typeface="+mn-lt"/>
              </a:rPr>
              <a:t>Los Recursos Humanos de la  DT se han desarrollado como evolución y reacción a los cambios normativos del País. No se dispone de definiciones de cargos asociadas, de modo integrado, a los procesos sustantivos, ni a la complejidad de las distintas Inspecciones del Trabajo.</a:t>
            </a:r>
          </a:p>
          <a:p>
            <a:pPr marL="285750" indent="-285750" algn="just">
              <a:buFont typeface="Arial" panose="020B0604020202020204" pitchFamily="34" charset="0"/>
              <a:buChar char="•"/>
            </a:pPr>
            <a:endParaRPr lang="es-ES_tradnl" sz="1300" dirty="0">
              <a:latin typeface="+mn-lt"/>
            </a:endParaRPr>
          </a:p>
          <a:p>
            <a:pPr marL="285750" indent="-285750" algn="just">
              <a:buFont typeface="Arial" panose="020B0604020202020204" pitchFamily="34" charset="0"/>
              <a:buChar char="•"/>
            </a:pPr>
            <a:r>
              <a:rPr lang="es-ES_tradnl" sz="1300" dirty="0" smtClean="0">
                <a:latin typeface="+mn-lt"/>
              </a:rPr>
              <a:t>Los requerimientos y grados de especialización de las funciones de Atención, Inspección, </a:t>
            </a:r>
            <a:r>
              <a:rPr lang="es-ES_tradnl" sz="1300" dirty="0">
                <a:latin typeface="+mn-lt"/>
              </a:rPr>
              <a:t>Conciliación y </a:t>
            </a:r>
            <a:r>
              <a:rPr lang="es-ES_tradnl" sz="1300" dirty="0" smtClean="0">
                <a:latin typeface="+mn-lt"/>
              </a:rPr>
              <a:t>Mediación han ido aumentando en conformidad el mundo del trabajo se ha ido complejizando y la normativa laboral se ha hecho cada vez más especifica y extensa. </a:t>
            </a:r>
          </a:p>
          <a:p>
            <a:pPr marL="285750" indent="-285750" algn="just">
              <a:buFont typeface="Arial" panose="020B0604020202020204" pitchFamily="34" charset="0"/>
              <a:buChar char="•"/>
            </a:pPr>
            <a:endParaRPr lang="es-ES_tradnl" sz="1300" dirty="0">
              <a:latin typeface="+mn-lt"/>
            </a:endParaRPr>
          </a:p>
          <a:p>
            <a:pPr marL="285750" indent="-285750" algn="just">
              <a:buFont typeface="Arial" panose="020B0604020202020204" pitchFamily="34" charset="0"/>
              <a:buChar char="•"/>
            </a:pPr>
            <a:r>
              <a:rPr lang="es-ES_tradnl" sz="1300" dirty="0" smtClean="0">
                <a:latin typeface="+mn-lt"/>
              </a:rPr>
              <a:t>Del mismo modo, hoy se requiere no sólo de conocimiento acabado en un amplio espectro normativo, sino también de habilidades y destrezas que son propias de cada una de las funciones a desarrollar.</a:t>
            </a:r>
          </a:p>
          <a:p>
            <a:pPr marL="285750" indent="-285750" algn="just">
              <a:buFont typeface="Arial" panose="020B0604020202020204" pitchFamily="34" charset="0"/>
              <a:buChar char="•"/>
            </a:pPr>
            <a:endParaRPr lang="es-ES_tradnl" sz="1300" dirty="0">
              <a:latin typeface="+mn-lt"/>
            </a:endParaRPr>
          </a:p>
          <a:p>
            <a:pPr marL="285750" indent="-285750" algn="just">
              <a:buFont typeface="Arial" panose="020B0604020202020204" pitchFamily="34" charset="0"/>
              <a:buChar char="•"/>
            </a:pPr>
            <a:r>
              <a:rPr lang="es-ES_tradnl" sz="1300" dirty="0" smtClean="0">
                <a:latin typeface="+mn-lt"/>
              </a:rPr>
              <a:t>En Inspecciones de mediana y alta complejidad, cuya demanda de servicios y recursos son mayores, la asignación de roles diversos al personal ocurre de modo temporal y generalmente atiende a variables no planificadas que son ajenas a la función principal que desarrolla el funcionario. Dada la envergadura del trabajo, las principales consecuencias de esta práctica de gestión pueden ser resumidas en:</a:t>
            </a:r>
          </a:p>
          <a:p>
            <a:pPr marL="285750" indent="-285750" algn="just">
              <a:buFont typeface="Arial" panose="020B0604020202020204" pitchFamily="34" charset="0"/>
              <a:buChar char="•"/>
            </a:pPr>
            <a:endParaRPr lang="es-ES_tradnl" sz="1300" dirty="0" smtClean="0">
              <a:latin typeface="+mn-lt"/>
            </a:endParaRPr>
          </a:p>
          <a:p>
            <a:pPr marL="742950" lvl="1" indent="-285750" algn="just">
              <a:buFont typeface="Wingdings" panose="05000000000000000000" pitchFamily="2" charset="2"/>
              <a:buChar char="ü"/>
            </a:pPr>
            <a:r>
              <a:rPr lang="es-ES_tradnl" sz="1300" dirty="0" smtClean="0">
                <a:latin typeface="+mn-lt"/>
              </a:rPr>
              <a:t>Incerteza Jurídica.</a:t>
            </a:r>
          </a:p>
          <a:p>
            <a:pPr marL="742950" lvl="1" indent="-285750" algn="just">
              <a:buFont typeface="Wingdings" panose="05000000000000000000" pitchFamily="2" charset="2"/>
              <a:buChar char="ü"/>
            </a:pPr>
            <a:r>
              <a:rPr lang="es-ES_tradnl" sz="1300" dirty="0" smtClean="0">
                <a:latin typeface="+mn-lt"/>
              </a:rPr>
              <a:t>Alto nivel de Heterogeneidad en las repuestas entregados a los usuarios.</a:t>
            </a:r>
          </a:p>
          <a:p>
            <a:pPr marL="742950" lvl="1" indent="-285750" algn="just">
              <a:buFont typeface="Wingdings" panose="05000000000000000000" pitchFamily="2" charset="2"/>
              <a:buChar char="ü"/>
            </a:pPr>
            <a:r>
              <a:rPr lang="es-ES_tradnl" sz="1300" dirty="0" smtClean="0">
                <a:latin typeface="+mn-lt"/>
              </a:rPr>
              <a:t>Aumento de los tiempos de respuesta.</a:t>
            </a:r>
          </a:p>
          <a:p>
            <a:pPr marL="742950" lvl="1" indent="-285750" algn="just">
              <a:buFont typeface="Wingdings" panose="05000000000000000000" pitchFamily="2" charset="2"/>
              <a:buChar char="ü"/>
            </a:pPr>
            <a:r>
              <a:rPr lang="es-ES_tradnl" sz="1300" dirty="0" smtClean="0">
                <a:latin typeface="+mn-lt"/>
              </a:rPr>
              <a:t>Mayores costos de transacción.</a:t>
            </a:r>
          </a:p>
          <a:p>
            <a:pPr marL="742950" lvl="1" indent="-285750" algn="just">
              <a:buFont typeface="Wingdings" panose="05000000000000000000" pitchFamily="2" charset="2"/>
              <a:buChar char="ü"/>
            </a:pPr>
            <a:endParaRPr lang="es-ES_tradnl" sz="1300" dirty="0" smtClean="0">
              <a:latin typeface="+mn-lt"/>
            </a:endParaRPr>
          </a:p>
          <a:p>
            <a:pPr marL="742950" lvl="1" indent="-285750" algn="just">
              <a:buFont typeface="Arial" panose="020B0604020202020204" pitchFamily="34" charset="0"/>
              <a:buChar char="•"/>
            </a:pPr>
            <a:endParaRPr lang="es-ES_tradnl" sz="1300" dirty="0">
              <a:latin typeface="+mn-lt"/>
            </a:endParaRPr>
          </a:p>
        </p:txBody>
      </p:sp>
      <p:sp>
        <p:nvSpPr>
          <p:cNvPr id="10" name="CuadroTexto 9"/>
          <p:cNvSpPr txBox="1"/>
          <p:nvPr/>
        </p:nvSpPr>
        <p:spPr>
          <a:xfrm>
            <a:off x="3131840" y="548681"/>
            <a:ext cx="2808312" cy="369332"/>
          </a:xfrm>
          <a:prstGeom prst="rect">
            <a:avLst/>
          </a:prstGeom>
          <a:noFill/>
        </p:spPr>
        <p:txBody>
          <a:bodyPr wrap="square" rtlCol="0">
            <a:spAutoFit/>
          </a:bodyPr>
          <a:lstStyle/>
          <a:p>
            <a:r>
              <a:rPr lang="es-CL" b="1" dirty="0" smtClean="0">
                <a:solidFill>
                  <a:srgbClr val="C00000"/>
                </a:solidFill>
                <a:latin typeface="+mn-lt"/>
              </a:rPr>
              <a:t>Evaluación Diagnóstica</a:t>
            </a:r>
            <a:endParaRPr lang="es-CL" b="1" dirty="0">
              <a:solidFill>
                <a:srgbClr val="C00000"/>
              </a:solidFill>
              <a:latin typeface="+mn-lt"/>
            </a:endParaRPr>
          </a:p>
        </p:txBody>
      </p:sp>
    </p:spTree>
    <p:extLst>
      <p:ext uri="{BB962C8B-B14F-4D97-AF65-F5344CB8AC3E}">
        <p14:creationId xmlns:p14="http://schemas.microsoft.com/office/powerpoint/2010/main" val="352114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19321" y="188640"/>
            <a:ext cx="7987972" cy="1077218"/>
          </a:xfrm>
          <a:prstGeom prst="rect">
            <a:avLst/>
          </a:prstGeom>
          <a:noFill/>
        </p:spPr>
        <p:txBody>
          <a:bodyPr wrap="square" rtlCol="0">
            <a:spAutoFit/>
          </a:bodyPr>
          <a:lstStyle/>
          <a:p>
            <a:pPr algn="ctr"/>
            <a:r>
              <a:rPr lang="es-CL" sz="2200" b="1" dirty="0" smtClean="0">
                <a:latin typeface="+mn-lt"/>
              </a:rPr>
              <a:t>Especialización y Desarrollo de Competencias</a:t>
            </a:r>
          </a:p>
          <a:p>
            <a:pPr algn="ctr"/>
            <a:r>
              <a:rPr lang="es-CL" sz="2000" b="1" dirty="0" smtClean="0">
                <a:solidFill>
                  <a:srgbClr val="C00000"/>
                </a:solidFill>
                <a:latin typeface="+mn-lt"/>
              </a:rPr>
              <a:t>Evaluación </a:t>
            </a:r>
            <a:r>
              <a:rPr lang="es-CL" sz="2000" b="1" dirty="0">
                <a:solidFill>
                  <a:srgbClr val="C00000"/>
                </a:solidFill>
                <a:latin typeface="+mn-lt"/>
              </a:rPr>
              <a:t>Diagnóstica</a:t>
            </a:r>
          </a:p>
          <a:p>
            <a:pPr algn="ctr"/>
            <a:endParaRPr lang="es-CL" sz="2200" b="1" dirty="0">
              <a:latin typeface="+mn-lt"/>
            </a:endParaRPr>
          </a:p>
        </p:txBody>
      </p:sp>
      <p:cxnSp>
        <p:nvCxnSpPr>
          <p:cNvPr id="5" name="Conector recto 4"/>
          <p:cNvCxnSpPr/>
          <p:nvPr/>
        </p:nvCxnSpPr>
        <p:spPr>
          <a:xfrm>
            <a:off x="756732"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243698" y="1178061"/>
            <a:ext cx="8288741" cy="692497"/>
          </a:xfrm>
          <a:prstGeom prst="rect">
            <a:avLst/>
          </a:prstGeom>
          <a:noFill/>
        </p:spPr>
        <p:txBody>
          <a:bodyPr wrap="square" rtlCol="0">
            <a:spAutoFit/>
          </a:bodyPr>
          <a:lstStyle/>
          <a:p>
            <a:pPr marL="285750" indent="-285750" algn="just">
              <a:buFont typeface="Arial" panose="020B0604020202020204" pitchFamily="34" charset="0"/>
              <a:buChar char="•"/>
            </a:pPr>
            <a:r>
              <a:rPr lang="en-US" sz="1300" dirty="0" smtClean="0">
                <a:latin typeface="+mn-lt"/>
              </a:rPr>
              <a:t>Menos de un 50% de las personas que integran la planta de fiscalizadores realizan funciones de fiscalización, lo que permite vizualizar con claridad que no existe una relación coherente entre la Función de Fiscalización y la pertenencia al Estamento </a:t>
            </a:r>
            <a:r>
              <a:rPr lang="en-US" sz="1300" dirty="0">
                <a:latin typeface="+mn-lt"/>
              </a:rPr>
              <a:t>F</a:t>
            </a:r>
            <a:r>
              <a:rPr lang="en-US" sz="1300" dirty="0" smtClean="0">
                <a:latin typeface="+mn-lt"/>
              </a:rPr>
              <a:t>iscalizador. </a:t>
            </a:r>
          </a:p>
        </p:txBody>
      </p:sp>
      <p:grpSp>
        <p:nvGrpSpPr>
          <p:cNvPr id="12" name="Grupo 11"/>
          <p:cNvGrpSpPr/>
          <p:nvPr/>
        </p:nvGrpSpPr>
        <p:grpSpPr>
          <a:xfrm>
            <a:off x="540708" y="2060848"/>
            <a:ext cx="7848872" cy="4447002"/>
            <a:chOff x="539552" y="2410998"/>
            <a:chExt cx="7848872" cy="4447002"/>
          </a:xfrm>
        </p:grpSpPr>
        <p:sp>
          <p:nvSpPr>
            <p:cNvPr id="11" name="Rectángulo 10"/>
            <p:cNvSpPr/>
            <p:nvPr/>
          </p:nvSpPr>
          <p:spPr>
            <a:xfrm>
              <a:off x="539552" y="2419799"/>
              <a:ext cx="7848872" cy="44382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pic>
          <p:nvPicPr>
            <p:cNvPr id="4" name="Imagen 3"/>
            <p:cNvPicPr>
              <a:picLocks noChangeAspect="1"/>
            </p:cNvPicPr>
            <p:nvPr/>
          </p:nvPicPr>
          <p:blipFill>
            <a:blip r:embed="rId2"/>
            <a:stretch>
              <a:fillRect/>
            </a:stretch>
          </p:blipFill>
          <p:spPr>
            <a:xfrm>
              <a:off x="755576" y="3146125"/>
              <a:ext cx="3556575" cy="3523235"/>
            </a:xfrm>
            <a:prstGeom prst="rect">
              <a:avLst/>
            </a:prstGeom>
          </p:spPr>
          <p:style>
            <a:lnRef idx="2">
              <a:schemeClr val="dk1"/>
            </a:lnRef>
            <a:fillRef idx="1">
              <a:schemeClr val="lt1"/>
            </a:fillRef>
            <a:effectRef idx="0">
              <a:schemeClr val="dk1"/>
            </a:effectRef>
            <a:fontRef idx="minor">
              <a:schemeClr val="dk1"/>
            </a:fontRef>
          </p:style>
        </p:pic>
        <p:pic>
          <p:nvPicPr>
            <p:cNvPr id="9" name="Imagen 8"/>
            <p:cNvPicPr>
              <a:picLocks noChangeAspect="1"/>
            </p:cNvPicPr>
            <p:nvPr/>
          </p:nvPicPr>
          <p:blipFill>
            <a:blip r:embed="rId3"/>
            <a:stretch>
              <a:fillRect/>
            </a:stretch>
          </p:blipFill>
          <p:spPr>
            <a:xfrm>
              <a:off x="4708195" y="2740234"/>
              <a:ext cx="3307452" cy="3929126"/>
            </a:xfrm>
            <a:prstGeom prst="rect">
              <a:avLst/>
            </a:prstGeom>
          </p:spPr>
          <p:style>
            <a:lnRef idx="2">
              <a:schemeClr val="dk1"/>
            </a:lnRef>
            <a:fillRef idx="1">
              <a:schemeClr val="lt1"/>
            </a:fillRef>
            <a:effectRef idx="0">
              <a:schemeClr val="dk1"/>
            </a:effectRef>
            <a:fontRef idx="minor">
              <a:schemeClr val="dk1"/>
            </a:fontRef>
          </p:style>
        </p:pic>
        <p:sp>
          <p:nvSpPr>
            <p:cNvPr id="6" name="CuadroTexto 5"/>
            <p:cNvSpPr txBox="1"/>
            <p:nvPr/>
          </p:nvSpPr>
          <p:spPr>
            <a:xfrm>
              <a:off x="2339752" y="2410998"/>
              <a:ext cx="4176464" cy="307777"/>
            </a:xfrm>
            <a:prstGeom prst="rect">
              <a:avLst/>
            </a:prstGeom>
            <a:noFill/>
          </p:spPr>
          <p:txBody>
            <a:bodyPr wrap="square" rtlCol="0">
              <a:spAutoFit/>
            </a:bodyPr>
            <a:lstStyle/>
            <a:p>
              <a:r>
                <a:rPr lang="es-ES_tradnl" sz="1400" b="1" dirty="0" smtClean="0">
                  <a:latin typeface="+mn-lt"/>
                </a:rPr>
                <a:t>Funciones Asociadas a la Planta de Fiscalizadores</a:t>
              </a:r>
              <a:endParaRPr lang="es-CL" sz="1400" b="1" dirty="0">
                <a:latin typeface="+mn-lt"/>
              </a:endParaRPr>
            </a:p>
          </p:txBody>
        </p:sp>
      </p:grpSp>
    </p:spTree>
    <p:extLst>
      <p:ext uri="{BB962C8B-B14F-4D97-AF65-F5344CB8AC3E}">
        <p14:creationId xmlns:p14="http://schemas.microsoft.com/office/powerpoint/2010/main" val="354837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21070" y="2087048"/>
            <a:ext cx="8429852" cy="3095407"/>
            <a:chOff x="321070" y="2222172"/>
            <a:chExt cx="8429852" cy="3095407"/>
          </a:xfrm>
        </p:grpSpPr>
        <p:sp>
          <p:nvSpPr>
            <p:cNvPr id="16" name="Rectángulo 15"/>
            <p:cNvSpPr/>
            <p:nvPr/>
          </p:nvSpPr>
          <p:spPr>
            <a:xfrm>
              <a:off x="321070" y="2222172"/>
              <a:ext cx="8429852" cy="30954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15" name="CuadroTexto 14"/>
            <p:cNvSpPr txBox="1"/>
            <p:nvPr/>
          </p:nvSpPr>
          <p:spPr>
            <a:xfrm>
              <a:off x="2023654" y="2276872"/>
              <a:ext cx="5112568" cy="307777"/>
            </a:xfrm>
            <a:prstGeom prst="rect">
              <a:avLst/>
            </a:prstGeom>
            <a:noFill/>
          </p:spPr>
          <p:txBody>
            <a:bodyPr wrap="square" rtlCol="0">
              <a:spAutoFit/>
            </a:bodyPr>
            <a:lstStyle/>
            <a:p>
              <a:r>
                <a:rPr lang="es-ES_tradnl" sz="1400" b="1" dirty="0" smtClean="0">
                  <a:latin typeface="+mn-lt"/>
                </a:rPr>
                <a:t>Funciones Operativas Estratégicas y Estamento de Pertenencia</a:t>
              </a:r>
              <a:endParaRPr lang="es-CL" sz="1400" b="1" dirty="0">
                <a:latin typeface="+mn-lt"/>
              </a:endParaRPr>
            </a:p>
          </p:txBody>
        </p:sp>
      </p:grpSp>
      <p:sp>
        <p:nvSpPr>
          <p:cNvPr id="7" name="CuadroTexto 6"/>
          <p:cNvSpPr txBox="1"/>
          <p:nvPr/>
        </p:nvSpPr>
        <p:spPr>
          <a:xfrm>
            <a:off x="251520" y="188640"/>
            <a:ext cx="7987972" cy="430887"/>
          </a:xfrm>
          <a:prstGeom prst="rect">
            <a:avLst/>
          </a:prstGeom>
          <a:noFill/>
        </p:spPr>
        <p:txBody>
          <a:bodyPr wrap="square" rtlCol="0">
            <a:spAutoFit/>
          </a:bodyPr>
          <a:lstStyle/>
          <a:p>
            <a:pPr algn="ctr"/>
            <a:r>
              <a:rPr lang="es-CL" sz="2200" b="1" dirty="0" smtClean="0">
                <a:latin typeface="+mn-lt"/>
              </a:rPr>
              <a:t>Especialización y Desarrollo de Competencias</a:t>
            </a:r>
            <a:endParaRPr lang="es-CL" sz="2200" b="1" dirty="0">
              <a:latin typeface="+mn-lt"/>
            </a:endParaRPr>
          </a:p>
        </p:txBody>
      </p:sp>
      <p:cxnSp>
        <p:nvCxnSpPr>
          <p:cNvPr id="5" name="Conector recto 4"/>
          <p:cNvCxnSpPr/>
          <p:nvPr/>
        </p:nvCxnSpPr>
        <p:spPr>
          <a:xfrm>
            <a:off x="755576" y="908720"/>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175782" y="529740"/>
            <a:ext cx="2808312" cy="369332"/>
          </a:xfrm>
          <a:prstGeom prst="rect">
            <a:avLst/>
          </a:prstGeom>
          <a:noFill/>
        </p:spPr>
        <p:txBody>
          <a:bodyPr wrap="square" rtlCol="0">
            <a:spAutoFit/>
          </a:bodyPr>
          <a:lstStyle/>
          <a:p>
            <a:r>
              <a:rPr lang="es-CL" b="1" dirty="0" smtClean="0">
                <a:solidFill>
                  <a:srgbClr val="C00000"/>
                </a:solidFill>
                <a:latin typeface="+mn-lt"/>
              </a:rPr>
              <a:t>Evaluación Diagnóstica</a:t>
            </a:r>
            <a:endParaRPr lang="es-CL" b="1" dirty="0">
              <a:solidFill>
                <a:srgbClr val="C00000"/>
              </a:solidFill>
              <a:latin typeface="+mn-lt"/>
            </a:endParaRPr>
          </a:p>
        </p:txBody>
      </p:sp>
      <p:graphicFrame>
        <p:nvGraphicFramePr>
          <p:cNvPr id="6" name="Tabla 5"/>
          <p:cNvGraphicFramePr>
            <a:graphicFrameLocks noGrp="1"/>
          </p:cNvGraphicFramePr>
          <p:nvPr>
            <p:extLst>
              <p:ext uri="{D42A27DB-BD31-4B8C-83A1-F6EECF244321}">
                <p14:modId xmlns:p14="http://schemas.microsoft.com/office/powerpoint/2010/main" val="574098389"/>
              </p:ext>
            </p:extLst>
          </p:nvPr>
        </p:nvGraphicFramePr>
        <p:xfrm>
          <a:off x="447389" y="2509005"/>
          <a:ext cx="8214014" cy="978654"/>
        </p:xfrm>
        <a:graphic>
          <a:graphicData uri="http://schemas.openxmlformats.org/drawingml/2006/table">
            <a:tbl>
              <a:tblPr>
                <a:tableStyleId>{6E25E649-3F16-4E02-A733-19D2CDBF48F0}</a:tableStyleId>
              </a:tblPr>
              <a:tblGrid>
                <a:gridCol w="2252096"/>
                <a:gridCol w="993653"/>
                <a:gridCol w="993653"/>
                <a:gridCol w="993653"/>
                <a:gridCol w="993653"/>
                <a:gridCol w="993653"/>
                <a:gridCol w="993653"/>
              </a:tblGrid>
              <a:tr h="163109">
                <a:tc>
                  <a:txBody>
                    <a:bodyPr/>
                    <a:lstStyle/>
                    <a:p>
                      <a:pPr algn="ctr" fontAlgn="b"/>
                      <a:r>
                        <a:rPr lang="es-CL" sz="900" b="1" u="none" strike="noStrike" dirty="0">
                          <a:solidFill>
                            <a:schemeClr val="bg1"/>
                          </a:solidFill>
                          <a:effectLst/>
                        </a:rPr>
                        <a:t>Función</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Jefatura</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Fiscalizador</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Profesional</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smtClean="0">
                          <a:solidFill>
                            <a:schemeClr val="bg1"/>
                          </a:solidFill>
                          <a:effectLst/>
                        </a:rPr>
                        <a:t>Técnico</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Administrativo</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Total general</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r>
              <a:tr h="163109">
                <a:tc>
                  <a:txBody>
                    <a:bodyPr/>
                    <a:lstStyle/>
                    <a:p>
                      <a:pPr algn="l" fontAlgn="b"/>
                      <a:r>
                        <a:rPr lang="es-CL" sz="900" u="none" strike="noStrike">
                          <a:effectLst/>
                        </a:rPr>
                        <a:t>Fiscalizador(a) de Derechos Fundamentales</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 </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10</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 </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 </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11</a:t>
                      </a:r>
                      <a:endParaRPr lang="es-CL" sz="900" b="0" i="0" u="none" strike="noStrike">
                        <a:solidFill>
                          <a:srgbClr val="000000"/>
                        </a:solidFill>
                        <a:effectLst/>
                        <a:latin typeface="Calibri" panose="020F0502020204030204" pitchFamily="34" charset="0"/>
                      </a:endParaRPr>
                    </a:p>
                  </a:txBody>
                  <a:tcPr marL="8155" marR="8155" marT="8155" marB="0" anchor="b"/>
                </a:tc>
              </a:tr>
              <a:tr h="163109">
                <a:tc>
                  <a:txBody>
                    <a:bodyPr/>
                    <a:lstStyle/>
                    <a:p>
                      <a:pPr algn="l" fontAlgn="b"/>
                      <a:r>
                        <a:rPr lang="es-CL" sz="900" u="none" strike="noStrike" dirty="0">
                          <a:effectLst/>
                        </a:rPr>
                        <a:t>Fiscalizador/a de Terreno</a:t>
                      </a:r>
                      <a:endParaRPr lang="es-CL" sz="900" b="0"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 </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486</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13</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23</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4</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526</a:t>
                      </a:r>
                      <a:endParaRPr lang="es-CL" sz="900" b="0" i="0" u="none" strike="noStrike">
                        <a:solidFill>
                          <a:srgbClr val="000000"/>
                        </a:solidFill>
                        <a:effectLst/>
                        <a:latin typeface="Calibri" panose="020F0502020204030204" pitchFamily="34" charset="0"/>
                      </a:endParaRPr>
                    </a:p>
                  </a:txBody>
                  <a:tcPr marL="8155" marR="8155" marT="8155" marB="0" anchor="b"/>
                </a:tc>
              </a:tr>
              <a:tr h="163109">
                <a:tc>
                  <a:txBody>
                    <a:bodyPr/>
                    <a:lstStyle/>
                    <a:p>
                      <a:pPr algn="l" fontAlgn="b"/>
                      <a:r>
                        <a:rPr lang="es-CL" sz="900" u="none" strike="noStrike" dirty="0">
                          <a:effectLst/>
                        </a:rPr>
                        <a:t>Inspector/a Jefe/a</a:t>
                      </a:r>
                      <a:endParaRPr lang="es-CL" sz="900" b="0"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2</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71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9</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 </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83</a:t>
                      </a:r>
                      <a:endParaRPr lang="es-CL" sz="900" b="0" i="0" u="none" strike="noStrike">
                        <a:solidFill>
                          <a:srgbClr val="000000"/>
                        </a:solidFill>
                        <a:effectLst/>
                        <a:latin typeface="Calibri" panose="020F0502020204030204" pitchFamily="34" charset="0"/>
                      </a:endParaRPr>
                    </a:p>
                  </a:txBody>
                  <a:tcPr marL="8155" marR="8155" marT="8155" marB="0" anchor="b"/>
                </a:tc>
              </a:tr>
              <a:tr h="163109">
                <a:tc>
                  <a:txBody>
                    <a:bodyPr/>
                    <a:lstStyle/>
                    <a:p>
                      <a:pPr algn="l" fontAlgn="b"/>
                      <a:r>
                        <a:rPr lang="es-CL" sz="900" u="none" strike="noStrike">
                          <a:effectLst/>
                        </a:rPr>
                        <a:t>Inspector/a Jefe/a Subrogante</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 </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2</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 </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 </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3</a:t>
                      </a:r>
                      <a:endParaRPr lang="es-CL" sz="900" b="0" i="0" u="none" strike="noStrike">
                        <a:solidFill>
                          <a:srgbClr val="000000"/>
                        </a:solidFill>
                        <a:effectLst/>
                        <a:latin typeface="Calibri" panose="020F0502020204030204" pitchFamily="34" charset="0"/>
                      </a:endParaRPr>
                    </a:p>
                  </a:txBody>
                  <a:tcPr marL="8155" marR="8155" marT="8155" marB="0" anchor="b"/>
                </a:tc>
              </a:tr>
              <a:tr h="163109">
                <a:tc>
                  <a:txBody>
                    <a:bodyPr/>
                    <a:lstStyle/>
                    <a:p>
                      <a:pPr algn="r" fontAlgn="b"/>
                      <a:r>
                        <a:rPr lang="es-CL" sz="900" u="none" strike="noStrike" dirty="0">
                          <a:effectLst/>
                        </a:rPr>
                        <a:t>Total general</a:t>
                      </a:r>
                      <a:endParaRPr lang="es-CL" sz="900" b="1" i="0" u="none" strike="noStrike" dirty="0">
                        <a:solidFill>
                          <a:srgbClr val="FFFFFF"/>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2</a:t>
                      </a:r>
                      <a:endParaRPr lang="es-CL" sz="900" b="1" i="0" u="none" strike="noStrike">
                        <a:solidFill>
                          <a:srgbClr val="FFFFFF"/>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569</a:t>
                      </a:r>
                      <a:endParaRPr lang="es-CL" sz="900" b="1" i="0" u="none" strike="noStrike">
                        <a:solidFill>
                          <a:srgbClr val="FFFFFF"/>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24</a:t>
                      </a:r>
                      <a:endParaRPr lang="es-CL" sz="900" b="1" i="0" u="none" strike="noStrike">
                        <a:solidFill>
                          <a:srgbClr val="FFFFFF"/>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24</a:t>
                      </a:r>
                      <a:endParaRPr lang="es-CL" sz="900" b="1" i="0" u="none" strike="noStrike">
                        <a:solidFill>
                          <a:srgbClr val="FFFFFF"/>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4</a:t>
                      </a:r>
                      <a:endParaRPr lang="es-CL" sz="900" b="1" i="0" u="none" strike="noStrike">
                        <a:solidFill>
                          <a:srgbClr val="FFFFFF"/>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623</a:t>
                      </a:r>
                      <a:endParaRPr lang="es-CL" sz="900" b="1" i="0" u="none" strike="noStrike" dirty="0">
                        <a:solidFill>
                          <a:srgbClr val="FFFFFF"/>
                        </a:solidFill>
                        <a:effectLst/>
                        <a:latin typeface="Calibri" panose="020F0502020204030204" pitchFamily="34" charset="0"/>
                      </a:endParaRPr>
                    </a:p>
                  </a:txBody>
                  <a:tcPr marL="8155" marR="8155" marT="8155" marB="0" anchor="b"/>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717660964"/>
              </p:ext>
            </p:extLst>
          </p:nvPr>
        </p:nvGraphicFramePr>
        <p:xfrm>
          <a:off x="484188" y="3606619"/>
          <a:ext cx="8177213" cy="815545"/>
        </p:xfrm>
        <a:graphic>
          <a:graphicData uri="http://schemas.openxmlformats.org/drawingml/2006/table">
            <a:tbl>
              <a:tblPr>
                <a:tableStyleId>{6E25E649-3F16-4E02-A733-19D2CDBF48F0}</a:tableStyleId>
              </a:tblPr>
              <a:tblGrid>
                <a:gridCol w="2242007"/>
                <a:gridCol w="989201"/>
                <a:gridCol w="989201"/>
                <a:gridCol w="989201"/>
                <a:gridCol w="989201"/>
                <a:gridCol w="989201"/>
                <a:gridCol w="989201"/>
              </a:tblGrid>
              <a:tr h="163109">
                <a:tc>
                  <a:txBody>
                    <a:bodyPr/>
                    <a:lstStyle/>
                    <a:p>
                      <a:pPr algn="ctr" fontAlgn="b"/>
                      <a:r>
                        <a:rPr lang="es-CL" sz="900" b="1" u="none" strike="noStrike" dirty="0">
                          <a:solidFill>
                            <a:schemeClr val="bg1"/>
                          </a:solidFill>
                          <a:effectLst/>
                        </a:rPr>
                        <a:t>Función</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Jefatura</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Fiscalizador</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Profesional</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smtClean="0">
                          <a:solidFill>
                            <a:schemeClr val="bg1"/>
                          </a:solidFill>
                          <a:effectLst/>
                        </a:rPr>
                        <a:t>Técnico</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Administrativo</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Total general</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r>
              <a:tr h="163109">
                <a:tc>
                  <a:txBody>
                    <a:bodyPr/>
                    <a:lstStyle/>
                    <a:p>
                      <a:pPr algn="l" fontAlgn="b"/>
                      <a:r>
                        <a:rPr lang="es-CL" sz="900" u="none" strike="noStrike" dirty="0">
                          <a:effectLst/>
                        </a:rPr>
                        <a:t>Conciliador/a</a:t>
                      </a:r>
                      <a:endParaRPr lang="es-CL" sz="900" b="0"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128</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6</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18</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10</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162</a:t>
                      </a:r>
                      <a:endParaRPr lang="es-CL" sz="900" b="0" i="0" u="none" strike="noStrike">
                        <a:solidFill>
                          <a:srgbClr val="000000"/>
                        </a:solidFill>
                        <a:effectLst/>
                        <a:latin typeface="Calibri" panose="020F0502020204030204" pitchFamily="34" charset="0"/>
                      </a:endParaRPr>
                    </a:p>
                  </a:txBody>
                  <a:tcPr marL="8155" marR="8155" marT="8155" marB="0" anchor="b"/>
                </a:tc>
              </a:tr>
              <a:tr h="163109">
                <a:tc gridSpan="2">
                  <a:txBody>
                    <a:bodyPr/>
                    <a:lstStyle/>
                    <a:p>
                      <a:pPr algn="l" fontAlgn="b"/>
                      <a:r>
                        <a:rPr lang="es-CL" sz="900" u="none" strike="noStrike" dirty="0">
                          <a:effectLst/>
                        </a:rPr>
                        <a:t>Jefe/a Centro </a:t>
                      </a:r>
                      <a:r>
                        <a:rPr lang="es-CL" sz="900" u="none" strike="noStrike" dirty="0" smtClean="0">
                          <a:effectLst/>
                        </a:rPr>
                        <a:t>Conciliación </a:t>
                      </a:r>
                      <a:r>
                        <a:rPr lang="es-CL" sz="900" u="none" strike="noStrike" dirty="0">
                          <a:effectLst/>
                        </a:rPr>
                        <a:t>y </a:t>
                      </a:r>
                      <a:r>
                        <a:rPr lang="es-CL" sz="900" u="none" strike="noStrike" dirty="0" smtClean="0">
                          <a:effectLst/>
                        </a:rPr>
                        <a:t>Mediación </a:t>
                      </a:r>
                      <a:r>
                        <a:rPr lang="es-CL" sz="900" u="none" strike="noStrike" dirty="0">
                          <a:effectLst/>
                        </a:rPr>
                        <a:t>Laboral</a:t>
                      </a:r>
                      <a:endParaRPr lang="es-CL" sz="900" b="0" i="0" u="none" strike="noStrike" dirty="0">
                        <a:solidFill>
                          <a:srgbClr val="000000"/>
                        </a:solidFill>
                        <a:effectLst/>
                        <a:latin typeface="Calibri" panose="020F0502020204030204" pitchFamily="34" charset="0"/>
                      </a:endParaRPr>
                    </a:p>
                  </a:txBody>
                  <a:tcPr marL="8155" marR="8155" marT="8155" marB="0" anchor="b"/>
                </a:tc>
                <a:tc hMerge="1">
                  <a:txBody>
                    <a:bodyPr/>
                    <a:lstStyle/>
                    <a:p>
                      <a:endParaRPr lang="es-CL"/>
                    </a:p>
                  </a:txBody>
                  <a:tcPr/>
                </a:tc>
                <a:tc>
                  <a:txBody>
                    <a:bodyPr/>
                    <a:lstStyle/>
                    <a:p>
                      <a:pPr algn="ctr" fontAlgn="b"/>
                      <a:r>
                        <a:rPr lang="es-CL" sz="900" u="none" strike="noStrike">
                          <a:effectLst/>
                        </a:rPr>
                        <a:t>4</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5</a:t>
                      </a:r>
                      <a:endParaRPr lang="es-CL" sz="900" b="0" i="0" u="none" strike="noStrike">
                        <a:solidFill>
                          <a:srgbClr val="000000"/>
                        </a:solidFill>
                        <a:effectLst/>
                        <a:latin typeface="Calibri" panose="020F0502020204030204" pitchFamily="34" charset="0"/>
                      </a:endParaRPr>
                    </a:p>
                  </a:txBody>
                  <a:tcPr marL="8155" marR="8155" marT="8155" marB="0" anchor="b"/>
                </a:tc>
              </a:tr>
              <a:tr h="163109">
                <a:tc>
                  <a:txBody>
                    <a:bodyPr/>
                    <a:lstStyle/>
                    <a:p>
                      <a:pPr algn="l" fontAlgn="b"/>
                      <a:r>
                        <a:rPr lang="es-CL" sz="900" u="none" strike="noStrike" dirty="0">
                          <a:effectLst/>
                        </a:rPr>
                        <a:t>Mediador/a</a:t>
                      </a:r>
                      <a:endParaRPr lang="es-CL" sz="900" b="0"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21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2</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3</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28</a:t>
                      </a:r>
                      <a:endParaRPr lang="es-CL" sz="900" b="0" i="0" u="none" strike="noStrike" dirty="0">
                        <a:solidFill>
                          <a:srgbClr val="000000"/>
                        </a:solidFill>
                        <a:effectLst/>
                        <a:latin typeface="Calibri" panose="020F0502020204030204" pitchFamily="34" charset="0"/>
                      </a:endParaRPr>
                    </a:p>
                  </a:txBody>
                  <a:tcPr marL="8155" marR="8155" marT="8155" marB="0" anchor="b"/>
                </a:tc>
              </a:tr>
              <a:tr h="163109">
                <a:tc>
                  <a:txBody>
                    <a:bodyPr/>
                    <a:lstStyle/>
                    <a:p>
                      <a:pPr algn="r" fontAlgn="b"/>
                      <a:r>
                        <a:rPr lang="es-CL" sz="900" u="none" strike="noStrike" dirty="0">
                          <a:effectLst/>
                        </a:rPr>
                        <a:t>Total general</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1</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153</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9</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21</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11</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195</a:t>
                      </a:r>
                      <a:endParaRPr lang="es-CL" sz="900" b="1" i="0" u="none" strike="noStrike" dirty="0">
                        <a:solidFill>
                          <a:srgbClr val="000000"/>
                        </a:solidFill>
                        <a:effectLst/>
                        <a:latin typeface="Calibri" panose="020F0502020204030204" pitchFamily="34" charset="0"/>
                      </a:endParaRPr>
                    </a:p>
                  </a:txBody>
                  <a:tcPr marL="8155" marR="8155" marT="8155" marB="0" anchor="b"/>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517726647"/>
              </p:ext>
            </p:extLst>
          </p:nvPr>
        </p:nvGraphicFramePr>
        <p:xfrm>
          <a:off x="484188" y="4531804"/>
          <a:ext cx="8177213" cy="489327"/>
        </p:xfrm>
        <a:graphic>
          <a:graphicData uri="http://schemas.openxmlformats.org/drawingml/2006/table">
            <a:tbl>
              <a:tblPr>
                <a:tableStyleId>{9D7B26C5-4107-4FEC-AEDC-1716B250A1EF}</a:tableStyleId>
              </a:tblPr>
              <a:tblGrid>
                <a:gridCol w="2242007"/>
                <a:gridCol w="989201"/>
                <a:gridCol w="989201"/>
                <a:gridCol w="989201"/>
                <a:gridCol w="989201"/>
                <a:gridCol w="989201"/>
                <a:gridCol w="989201"/>
              </a:tblGrid>
              <a:tr h="163109">
                <a:tc>
                  <a:txBody>
                    <a:bodyPr/>
                    <a:lstStyle/>
                    <a:p>
                      <a:pPr algn="ctr" fontAlgn="b"/>
                      <a:r>
                        <a:rPr lang="es-CL" sz="900" b="1" u="none" strike="noStrike" dirty="0">
                          <a:solidFill>
                            <a:schemeClr val="bg1"/>
                          </a:solidFill>
                          <a:effectLst/>
                        </a:rPr>
                        <a:t>Función</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Jefatura</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Fiscalizador</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Profesional</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smtClean="0">
                          <a:solidFill>
                            <a:schemeClr val="bg1"/>
                          </a:solidFill>
                          <a:effectLst/>
                        </a:rPr>
                        <a:t>Técnico</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ctr" fontAlgn="b"/>
                      <a:r>
                        <a:rPr lang="es-CL" sz="900" b="1" u="none" strike="noStrike" dirty="0">
                          <a:solidFill>
                            <a:schemeClr val="bg1"/>
                          </a:solidFill>
                          <a:effectLst/>
                        </a:rPr>
                        <a:t>Administrativo</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c>
                  <a:txBody>
                    <a:bodyPr/>
                    <a:lstStyle/>
                    <a:p>
                      <a:pPr algn="l" fontAlgn="b"/>
                      <a:r>
                        <a:rPr lang="es-CL" sz="900" b="1" u="none" strike="noStrike" dirty="0">
                          <a:solidFill>
                            <a:schemeClr val="bg1"/>
                          </a:solidFill>
                          <a:effectLst/>
                        </a:rPr>
                        <a:t>Total general</a:t>
                      </a:r>
                      <a:endParaRPr lang="es-CL" sz="900" b="1" i="0" u="none" strike="noStrike" dirty="0">
                        <a:solidFill>
                          <a:schemeClr val="bg1"/>
                        </a:solidFill>
                        <a:effectLst/>
                        <a:latin typeface="Calibri" panose="020F0502020204030204" pitchFamily="34" charset="0"/>
                      </a:endParaRPr>
                    </a:p>
                  </a:txBody>
                  <a:tcPr marL="8155" marR="8155" marT="8155" marB="0" anchor="b">
                    <a:solidFill>
                      <a:schemeClr val="tx2"/>
                    </a:solidFill>
                  </a:tcPr>
                </a:tc>
              </a:tr>
              <a:tr h="163109">
                <a:tc>
                  <a:txBody>
                    <a:bodyPr/>
                    <a:lstStyle/>
                    <a:p>
                      <a:pPr algn="ctr" fontAlgn="b"/>
                      <a:r>
                        <a:rPr lang="es-CL" sz="900" u="none" strike="noStrike" dirty="0">
                          <a:effectLst/>
                        </a:rPr>
                        <a:t>Asistencia Laboral</a:t>
                      </a:r>
                      <a:endParaRPr lang="es-CL" sz="900" b="0"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116</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7</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46</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16</a:t>
                      </a:r>
                      <a:endParaRPr lang="es-CL" sz="900" b="0" i="0" u="none" strike="noStrike">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a:effectLst/>
                        </a:rPr>
                        <a:t>186</a:t>
                      </a:r>
                      <a:endParaRPr lang="es-CL" sz="900" b="0" i="0" u="none" strike="noStrike">
                        <a:solidFill>
                          <a:srgbClr val="000000"/>
                        </a:solidFill>
                        <a:effectLst/>
                        <a:latin typeface="Calibri" panose="020F0502020204030204" pitchFamily="34" charset="0"/>
                      </a:endParaRPr>
                    </a:p>
                  </a:txBody>
                  <a:tcPr marL="8155" marR="8155" marT="8155" marB="0" anchor="b"/>
                </a:tc>
              </a:tr>
              <a:tr h="163109">
                <a:tc>
                  <a:txBody>
                    <a:bodyPr/>
                    <a:lstStyle/>
                    <a:p>
                      <a:pPr algn="r" fontAlgn="b"/>
                      <a:r>
                        <a:rPr lang="es-CL" sz="900" u="none" strike="noStrike" dirty="0">
                          <a:effectLst/>
                        </a:rPr>
                        <a:t>Total general</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1</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116</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7</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46</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16</a:t>
                      </a:r>
                      <a:endParaRPr lang="es-CL" sz="900" b="1" i="0" u="none" strike="noStrike" dirty="0">
                        <a:solidFill>
                          <a:srgbClr val="000000"/>
                        </a:solidFill>
                        <a:effectLst/>
                        <a:latin typeface="Calibri" panose="020F0502020204030204" pitchFamily="34" charset="0"/>
                      </a:endParaRPr>
                    </a:p>
                  </a:txBody>
                  <a:tcPr marL="8155" marR="8155" marT="8155" marB="0" anchor="b"/>
                </a:tc>
                <a:tc>
                  <a:txBody>
                    <a:bodyPr/>
                    <a:lstStyle/>
                    <a:p>
                      <a:pPr algn="ctr" fontAlgn="b"/>
                      <a:r>
                        <a:rPr lang="es-CL" sz="900" u="none" strike="noStrike" dirty="0">
                          <a:effectLst/>
                        </a:rPr>
                        <a:t>186</a:t>
                      </a:r>
                      <a:endParaRPr lang="es-CL" sz="900" b="1" i="0" u="none" strike="noStrike" dirty="0">
                        <a:solidFill>
                          <a:srgbClr val="000000"/>
                        </a:solidFill>
                        <a:effectLst/>
                        <a:latin typeface="Calibri" panose="020F0502020204030204" pitchFamily="34" charset="0"/>
                      </a:endParaRPr>
                    </a:p>
                  </a:txBody>
                  <a:tcPr marL="8155" marR="8155" marT="8155" marB="0" anchor="b"/>
                </a:tc>
              </a:tr>
            </a:tbl>
          </a:graphicData>
        </a:graphic>
      </p:graphicFrame>
      <p:sp>
        <p:nvSpPr>
          <p:cNvPr id="13" name="Rectángulo 12"/>
          <p:cNvSpPr/>
          <p:nvPr/>
        </p:nvSpPr>
        <p:spPr>
          <a:xfrm>
            <a:off x="232603" y="1137731"/>
            <a:ext cx="8402656" cy="954107"/>
          </a:xfrm>
          <a:prstGeom prst="rect">
            <a:avLst/>
          </a:prstGeom>
        </p:spPr>
        <p:txBody>
          <a:bodyPr wrap="square">
            <a:spAutoFit/>
          </a:bodyPr>
          <a:lstStyle/>
          <a:p>
            <a:pPr marL="285750" indent="-285750" algn="just">
              <a:buFont typeface="Arial" panose="020B0604020202020204" pitchFamily="34" charset="0"/>
              <a:buChar char="•"/>
            </a:pPr>
            <a:r>
              <a:rPr lang="en-US" sz="1400" dirty="0" smtClean="0">
                <a:latin typeface="+mn-lt"/>
              </a:rPr>
              <a:t>Es posible observar en el ejercicio de funciones estratégicas del Servicio diversos niveles de calificación y especialización, que se reflejan con claridad al analizar la disperción existente entre el Escalafón de pertenencia y la función desarrollada. </a:t>
            </a:r>
          </a:p>
          <a:p>
            <a:pPr marL="285750" indent="-285750" algn="just">
              <a:buFont typeface="Arial" panose="020B0604020202020204" pitchFamily="34" charset="0"/>
              <a:buChar char="•"/>
            </a:pPr>
            <a:endParaRPr lang="en-US" sz="1400" dirty="0">
              <a:latin typeface="+mn-lt"/>
            </a:endParaRPr>
          </a:p>
        </p:txBody>
      </p:sp>
      <p:sp>
        <p:nvSpPr>
          <p:cNvPr id="14" name="Rectángulo 13"/>
          <p:cNvSpPr/>
          <p:nvPr/>
        </p:nvSpPr>
        <p:spPr>
          <a:xfrm>
            <a:off x="283320" y="5445224"/>
            <a:ext cx="8464376" cy="1261884"/>
          </a:xfrm>
          <a:prstGeom prst="rect">
            <a:avLst/>
          </a:prstGeom>
        </p:spPr>
        <p:txBody>
          <a:bodyPr wrap="square">
            <a:spAutoFit/>
          </a:bodyPr>
          <a:lstStyle/>
          <a:p>
            <a:pPr marL="285750" indent="-285750" algn="just">
              <a:buFont typeface="Arial" panose="020B0604020202020204" pitchFamily="34" charset="0"/>
              <a:buChar char="•"/>
            </a:pPr>
            <a:r>
              <a:rPr lang="en-US" sz="1400" dirty="0" smtClean="0">
                <a:latin typeface="+mn-lt"/>
              </a:rPr>
              <a:t>Dicha situación adquiere relevancia si consideramos las principales dificultades de la gestión Institucional:</a:t>
            </a:r>
          </a:p>
          <a:p>
            <a:pPr marL="742950" lvl="1" indent="-285750" algn="just">
              <a:buFont typeface="Wingdings" panose="05000000000000000000" pitchFamily="2" charset="2"/>
              <a:buChar char="ü"/>
            </a:pPr>
            <a:endParaRPr lang="es-ES_tradnl" sz="1000" dirty="0" smtClean="0">
              <a:latin typeface="+mn-lt"/>
            </a:endParaRPr>
          </a:p>
          <a:p>
            <a:pPr marL="742950" lvl="1" indent="-285750" algn="just">
              <a:buFont typeface="Wingdings" panose="05000000000000000000" pitchFamily="2" charset="2"/>
              <a:buChar char="ü"/>
            </a:pPr>
            <a:r>
              <a:rPr lang="es-ES_tradnl" sz="1300" dirty="0" smtClean="0">
                <a:latin typeface="+mn-lt"/>
              </a:rPr>
              <a:t>Incerteza </a:t>
            </a:r>
            <a:r>
              <a:rPr lang="es-ES_tradnl" sz="1300" dirty="0">
                <a:latin typeface="+mn-lt"/>
              </a:rPr>
              <a:t>Jurídica.</a:t>
            </a:r>
          </a:p>
          <a:p>
            <a:pPr marL="742950" lvl="1" indent="-285750" algn="just">
              <a:buFont typeface="Wingdings" panose="05000000000000000000" pitchFamily="2" charset="2"/>
              <a:buChar char="ü"/>
            </a:pPr>
            <a:r>
              <a:rPr lang="es-ES_tradnl" sz="1300" dirty="0">
                <a:latin typeface="+mn-lt"/>
              </a:rPr>
              <a:t>Alto nivel de Heterogeneidad en las repuestas entregados a los usuarios.</a:t>
            </a:r>
          </a:p>
          <a:p>
            <a:pPr marL="742950" lvl="1" indent="-285750" algn="just">
              <a:buFont typeface="Wingdings" panose="05000000000000000000" pitchFamily="2" charset="2"/>
              <a:buChar char="ü"/>
            </a:pPr>
            <a:r>
              <a:rPr lang="es-ES_tradnl" sz="1300" dirty="0">
                <a:latin typeface="+mn-lt"/>
              </a:rPr>
              <a:t>Aumento de los tiempos de respuesta.</a:t>
            </a:r>
          </a:p>
          <a:p>
            <a:pPr marL="742950" lvl="1" indent="-285750" algn="just">
              <a:buFont typeface="Wingdings" panose="05000000000000000000" pitchFamily="2" charset="2"/>
              <a:buChar char="ü"/>
            </a:pPr>
            <a:r>
              <a:rPr lang="es-ES_tradnl" sz="1300" dirty="0">
                <a:latin typeface="+mn-lt"/>
              </a:rPr>
              <a:t>Mayores costos de </a:t>
            </a:r>
            <a:r>
              <a:rPr lang="es-ES_tradnl" sz="1300" dirty="0" smtClean="0">
                <a:latin typeface="+mn-lt"/>
              </a:rPr>
              <a:t>transacción.</a:t>
            </a:r>
            <a:endParaRPr lang="en-US" sz="1300" dirty="0">
              <a:latin typeface="+mn-lt"/>
            </a:endParaRPr>
          </a:p>
        </p:txBody>
      </p:sp>
    </p:spTree>
    <p:extLst>
      <p:ext uri="{BB962C8B-B14F-4D97-AF65-F5344CB8AC3E}">
        <p14:creationId xmlns:p14="http://schemas.microsoft.com/office/powerpoint/2010/main" val="51944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611560" y="936907"/>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683568" y="1772816"/>
            <a:ext cx="6768752" cy="2893100"/>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smtClean="0">
                <a:latin typeface="+mn-lt"/>
              </a:rPr>
              <a:t>La necesidad de contar con especialistas en el desempeño de cargos estratégicos para la gestión de la DT</a:t>
            </a:r>
            <a:r>
              <a:rPr lang="en-US" sz="1400" dirty="0">
                <a:latin typeface="+mn-lt"/>
              </a:rPr>
              <a:t> </a:t>
            </a:r>
            <a:r>
              <a:rPr lang="en-US" sz="1400" dirty="0" smtClean="0">
                <a:latin typeface="+mn-lt"/>
              </a:rPr>
              <a:t>y de supercar las brechas existentes en los funcionarios, va a requerir de medidas </a:t>
            </a:r>
            <a:r>
              <a:rPr lang="en-US" sz="1400" dirty="0">
                <a:latin typeface="+mn-lt"/>
              </a:rPr>
              <a:t>de  </a:t>
            </a:r>
            <a:r>
              <a:rPr lang="en-US" sz="1400" dirty="0" smtClean="0">
                <a:latin typeface="+mn-lt"/>
              </a:rPr>
              <a:t>capacitación y </a:t>
            </a:r>
            <a:r>
              <a:rPr lang="en-US" sz="1400" dirty="0">
                <a:latin typeface="+mn-lt"/>
              </a:rPr>
              <a:t>formación </a:t>
            </a:r>
            <a:r>
              <a:rPr lang="en-US" sz="1400" dirty="0" smtClean="0">
                <a:latin typeface="+mn-lt"/>
              </a:rPr>
              <a:t>coherentes con los nuevos desafíos  y de una </a:t>
            </a:r>
            <a:r>
              <a:rPr lang="en-US" sz="1400" dirty="0">
                <a:latin typeface="+mn-lt"/>
              </a:rPr>
              <a:t>carrera con perspectivas de desarrollo</a:t>
            </a:r>
            <a:r>
              <a:rPr lang="en-US" sz="1400" dirty="0" smtClean="0"/>
              <a:t>. </a:t>
            </a:r>
          </a:p>
          <a:p>
            <a:pPr marL="285750" indent="-285750" algn="just">
              <a:buFont typeface="Arial" panose="020B0604020202020204" pitchFamily="34" charset="0"/>
              <a:buChar char="•"/>
            </a:pPr>
            <a:endParaRPr lang="en-US" sz="1400" dirty="0">
              <a:latin typeface="+mn-lt"/>
            </a:endParaRPr>
          </a:p>
          <a:p>
            <a:pPr marL="285750" indent="-285750" algn="just">
              <a:buFont typeface="Arial" panose="020B0604020202020204" pitchFamily="34" charset="0"/>
              <a:buChar char="•"/>
            </a:pPr>
            <a:r>
              <a:rPr lang="es-ES_tradnl" sz="1400" dirty="0" smtClean="0">
                <a:latin typeface="+mn-lt"/>
              </a:rPr>
              <a:t>En este mismo punto y como parte del diagnóstico, existe una importante distorsión entre la </a:t>
            </a:r>
            <a:r>
              <a:rPr lang="es-ES_tradnl" sz="1400" dirty="0">
                <a:latin typeface="+mn-lt"/>
              </a:rPr>
              <a:t>función desarrollada y el e</a:t>
            </a:r>
            <a:r>
              <a:rPr lang="es-ES_tradnl" sz="1400" dirty="0" smtClean="0">
                <a:latin typeface="+mn-lt"/>
              </a:rPr>
              <a:t>stamento </a:t>
            </a:r>
            <a:r>
              <a:rPr lang="es-ES_tradnl" sz="1400" dirty="0">
                <a:latin typeface="+mn-lt"/>
              </a:rPr>
              <a:t>de </a:t>
            </a:r>
            <a:r>
              <a:rPr lang="es-ES_tradnl" sz="1400" dirty="0" smtClean="0">
                <a:latin typeface="+mn-lt"/>
              </a:rPr>
              <a:t>pertenencia. Situación que redunda especialmente en los niveles de servicio brindados a la Ciudadanía.</a:t>
            </a:r>
          </a:p>
          <a:p>
            <a:pPr marL="285750" indent="-285750" algn="just">
              <a:buFont typeface="Arial" panose="020B0604020202020204" pitchFamily="34" charset="0"/>
              <a:buChar char="•"/>
            </a:pPr>
            <a:endParaRPr lang="es-ES_tradnl" sz="1400" dirty="0">
              <a:latin typeface="+mn-lt"/>
            </a:endParaRPr>
          </a:p>
          <a:p>
            <a:pPr marL="285750" indent="-285750" algn="just">
              <a:buFont typeface="Arial" panose="020B0604020202020204" pitchFamily="34" charset="0"/>
              <a:buChar char="•"/>
            </a:pPr>
            <a:endParaRPr lang="es-ES_tradnl" sz="1400" dirty="0" smtClean="0">
              <a:latin typeface="+mn-lt"/>
            </a:endParaRPr>
          </a:p>
          <a:p>
            <a:pPr algn="just"/>
            <a:endParaRPr lang="es-ES_tradnl" sz="1400" dirty="0">
              <a:latin typeface="+mn-lt"/>
            </a:endParaRPr>
          </a:p>
          <a:p>
            <a:pPr marL="285750" indent="-285750" algn="just">
              <a:buFont typeface="Arial" panose="020B0604020202020204" pitchFamily="34" charset="0"/>
              <a:buChar char="•"/>
            </a:pPr>
            <a:endParaRPr lang="es-ES_tradnl" sz="1400" dirty="0">
              <a:latin typeface="+mn-lt"/>
            </a:endParaRPr>
          </a:p>
          <a:p>
            <a:pPr marL="285750" indent="-285750" algn="just">
              <a:buFont typeface="Arial" panose="020B0604020202020204" pitchFamily="34" charset="0"/>
              <a:buChar char="•"/>
            </a:pPr>
            <a:endParaRPr lang="es-CL" sz="1400" dirty="0">
              <a:latin typeface="+mn-lt"/>
            </a:endParaRPr>
          </a:p>
        </p:txBody>
      </p:sp>
      <p:sp>
        <p:nvSpPr>
          <p:cNvPr id="9" name="CuadroTexto 8"/>
          <p:cNvSpPr txBox="1"/>
          <p:nvPr/>
        </p:nvSpPr>
        <p:spPr>
          <a:xfrm>
            <a:off x="251520" y="188640"/>
            <a:ext cx="7987972" cy="430887"/>
          </a:xfrm>
          <a:prstGeom prst="rect">
            <a:avLst/>
          </a:prstGeom>
          <a:noFill/>
        </p:spPr>
        <p:txBody>
          <a:bodyPr wrap="square" rtlCol="0">
            <a:spAutoFit/>
          </a:bodyPr>
          <a:lstStyle/>
          <a:p>
            <a:pPr algn="ctr"/>
            <a:r>
              <a:rPr lang="es-CL" sz="2200" b="1" dirty="0" smtClean="0">
                <a:latin typeface="+mn-lt"/>
              </a:rPr>
              <a:t>Especialización y Desarrollo de Competencias</a:t>
            </a:r>
            <a:endParaRPr lang="es-CL" sz="2200" b="1" dirty="0">
              <a:latin typeface="+mn-lt"/>
            </a:endParaRPr>
          </a:p>
        </p:txBody>
      </p:sp>
      <p:sp>
        <p:nvSpPr>
          <p:cNvPr id="10" name="CuadroTexto 9"/>
          <p:cNvSpPr txBox="1"/>
          <p:nvPr/>
        </p:nvSpPr>
        <p:spPr>
          <a:xfrm>
            <a:off x="2915816" y="539388"/>
            <a:ext cx="2808312" cy="400110"/>
          </a:xfrm>
          <a:prstGeom prst="rect">
            <a:avLst/>
          </a:prstGeom>
          <a:noFill/>
        </p:spPr>
        <p:txBody>
          <a:bodyPr wrap="square" rtlCol="0">
            <a:spAutoFit/>
          </a:bodyPr>
          <a:lstStyle/>
          <a:p>
            <a:r>
              <a:rPr lang="es-CL" sz="2000" b="1" dirty="0" smtClean="0">
                <a:solidFill>
                  <a:srgbClr val="C00000"/>
                </a:solidFill>
                <a:latin typeface="+mn-lt"/>
              </a:rPr>
              <a:t>Evaluación Diagnóstica</a:t>
            </a:r>
            <a:endParaRPr lang="es-CL" sz="2000" b="1" dirty="0">
              <a:solidFill>
                <a:srgbClr val="C00000"/>
              </a:solidFill>
              <a:latin typeface="+mn-lt"/>
            </a:endParaRPr>
          </a:p>
        </p:txBody>
      </p:sp>
    </p:spTree>
    <p:extLst>
      <p:ext uri="{BB962C8B-B14F-4D97-AF65-F5344CB8AC3E}">
        <p14:creationId xmlns:p14="http://schemas.microsoft.com/office/powerpoint/2010/main" val="164346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945208" y="265700"/>
            <a:ext cx="6912768" cy="492443"/>
          </a:xfrm>
          <a:prstGeom prst="rect">
            <a:avLst/>
          </a:prstGeom>
          <a:noFill/>
        </p:spPr>
        <p:txBody>
          <a:bodyPr wrap="square" rtlCol="0">
            <a:spAutoFit/>
          </a:bodyPr>
          <a:lstStyle/>
          <a:p>
            <a:pPr algn="ctr" eaLnBrk="0" hangingPunct="0"/>
            <a:r>
              <a:rPr lang="es-ES" sz="2600" b="1" dirty="0" smtClean="0">
                <a:latin typeface="+mn-lt"/>
                <a:cs typeface="Verdana"/>
              </a:rPr>
              <a:t>Enfoque Diagnóstico</a:t>
            </a:r>
            <a:endParaRPr lang="es-ES" sz="2600" b="1" dirty="0">
              <a:latin typeface="+mn-lt"/>
              <a:cs typeface="Verdana"/>
            </a:endParaRPr>
          </a:p>
        </p:txBody>
      </p:sp>
      <p:cxnSp>
        <p:nvCxnSpPr>
          <p:cNvPr id="16" name="Conector recto 15"/>
          <p:cNvCxnSpPr/>
          <p:nvPr/>
        </p:nvCxnSpPr>
        <p:spPr>
          <a:xfrm>
            <a:off x="822555" y="908720"/>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p:cNvGraphicFramePr/>
          <p:nvPr>
            <p:extLst>
              <p:ext uri="{D42A27DB-BD31-4B8C-83A1-F6EECF244321}">
                <p14:modId xmlns:p14="http://schemas.microsoft.com/office/powerpoint/2010/main" val="3493860974"/>
              </p:ext>
            </p:extLst>
          </p:nvPr>
        </p:nvGraphicFramePr>
        <p:xfrm>
          <a:off x="851899" y="2492896"/>
          <a:ext cx="7587526" cy="396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728889" y="1228709"/>
            <a:ext cx="7776864" cy="1015663"/>
          </a:xfrm>
          <a:prstGeom prst="rect">
            <a:avLst/>
          </a:prstGeom>
          <a:noFill/>
        </p:spPr>
        <p:txBody>
          <a:bodyPr wrap="square" rtlCol="0">
            <a:spAutoFit/>
          </a:bodyPr>
          <a:lstStyle/>
          <a:p>
            <a:pPr algn="ctr"/>
            <a:r>
              <a:rPr lang="es-ES_tradnl" sz="1500" dirty="0" smtClean="0">
                <a:latin typeface="+mn-lt"/>
              </a:rPr>
              <a:t>La modernización de los Recursos Humanos, sólo puede ser entendida considerando las necesidades que se derivan de los desafíos Institucionales. A partir de ello, es posible evaluar a los Recursos Humanos de la Institución con una perspectiva de futuro y construir un modelo de desarrollo que apalanque el cumplimiento de la Misión de la DT.</a:t>
            </a:r>
            <a:endParaRPr lang="es-CL" sz="1500" dirty="0">
              <a:latin typeface="+mn-lt"/>
            </a:endParaRPr>
          </a:p>
        </p:txBody>
      </p:sp>
    </p:spTree>
    <p:extLst>
      <p:ext uri="{BB962C8B-B14F-4D97-AF65-F5344CB8AC3E}">
        <p14:creationId xmlns:p14="http://schemas.microsoft.com/office/powerpoint/2010/main" val="3329596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1600"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Diagrama 9"/>
          <p:cNvGraphicFramePr/>
          <p:nvPr>
            <p:extLst>
              <p:ext uri="{D42A27DB-BD31-4B8C-83A1-F6EECF244321}">
                <p14:modId xmlns:p14="http://schemas.microsoft.com/office/powerpoint/2010/main" val="3049893845"/>
              </p:ext>
            </p:extLst>
          </p:nvPr>
        </p:nvGraphicFramePr>
        <p:xfrm>
          <a:off x="1526300" y="1628800"/>
          <a:ext cx="6336704" cy="288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937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68689" y="90274"/>
            <a:ext cx="7987972" cy="738664"/>
          </a:xfrm>
          <a:prstGeom prst="rect">
            <a:avLst/>
          </a:prstGeom>
          <a:noFill/>
        </p:spPr>
        <p:txBody>
          <a:bodyPr wrap="square" rtlCol="0">
            <a:spAutoFit/>
          </a:bodyPr>
          <a:lstStyle/>
          <a:p>
            <a:pPr algn="ctr"/>
            <a:r>
              <a:rPr lang="es-CL" sz="2200" b="1" dirty="0" smtClean="0">
                <a:latin typeface="+mn-lt"/>
              </a:rPr>
              <a:t>Carrera Funcionaria</a:t>
            </a:r>
          </a:p>
          <a:p>
            <a:pPr algn="ctr"/>
            <a:r>
              <a:rPr lang="es-CL" sz="2000" b="1" dirty="0" smtClean="0">
                <a:solidFill>
                  <a:srgbClr val="C00000"/>
                </a:solidFill>
                <a:latin typeface="+mn-lt"/>
              </a:rPr>
              <a:t>Análisis Descriptivo</a:t>
            </a:r>
            <a:endParaRPr lang="es-CL" sz="2400" b="1" dirty="0">
              <a:latin typeface="+mn-lt"/>
            </a:endParaRPr>
          </a:p>
        </p:txBody>
      </p:sp>
      <p:cxnSp>
        <p:nvCxnSpPr>
          <p:cNvPr id="5" name="Conector recto 4"/>
          <p:cNvCxnSpPr/>
          <p:nvPr/>
        </p:nvCxnSpPr>
        <p:spPr>
          <a:xfrm>
            <a:off x="654141" y="82893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p:cNvSpPr>
            <a:spLocks noGrp="1"/>
          </p:cNvSpPr>
          <p:nvPr>
            <p:ph type="title"/>
          </p:nvPr>
        </p:nvSpPr>
        <p:spPr>
          <a:xfrm>
            <a:off x="679210" y="1019409"/>
            <a:ext cx="7704856" cy="360737"/>
          </a:xfrm>
        </p:spPr>
        <p:txBody>
          <a:bodyPr>
            <a:noAutofit/>
          </a:bodyPr>
          <a:lstStyle/>
          <a:p>
            <a:r>
              <a:rPr lang="es-CL" sz="1500" b="1" dirty="0" smtClean="0">
                <a:solidFill>
                  <a:schemeClr val="tx1"/>
                </a:solidFill>
                <a:latin typeface="+mn-lt"/>
              </a:rPr>
              <a:t>Distribución de la Dotación Planta y Contrata, Respecto de Otras Instituciones Fiscalizadoras</a:t>
            </a:r>
            <a:endParaRPr lang="es-CL" sz="1500" b="1" dirty="0">
              <a:solidFill>
                <a:schemeClr val="tx1"/>
              </a:solidFill>
              <a:latin typeface="+mn-lt"/>
            </a:endParaRPr>
          </a:p>
        </p:txBody>
      </p:sp>
      <p:pic>
        <p:nvPicPr>
          <p:cNvPr id="3" name="Imagen 2"/>
          <p:cNvPicPr>
            <a:picLocks noChangeAspect="1"/>
          </p:cNvPicPr>
          <p:nvPr/>
        </p:nvPicPr>
        <p:blipFill>
          <a:blip r:embed="rId2"/>
          <a:stretch>
            <a:fillRect/>
          </a:stretch>
        </p:blipFill>
        <p:spPr>
          <a:xfrm>
            <a:off x="1403648" y="1495976"/>
            <a:ext cx="5904656" cy="4721305"/>
          </a:xfrm>
          <a:prstGeom prst="rect">
            <a:avLst/>
          </a:prstGeom>
        </p:spPr>
      </p:pic>
      <p:sp>
        <p:nvSpPr>
          <p:cNvPr id="4" name="Rectángulo 3"/>
          <p:cNvSpPr/>
          <p:nvPr/>
        </p:nvSpPr>
        <p:spPr>
          <a:xfrm>
            <a:off x="275969" y="6333111"/>
            <a:ext cx="8256471" cy="461665"/>
          </a:xfrm>
          <a:prstGeom prst="rect">
            <a:avLst/>
          </a:prstGeom>
        </p:spPr>
        <p:txBody>
          <a:bodyPr wrap="square">
            <a:spAutoFit/>
          </a:bodyPr>
          <a:lstStyle/>
          <a:p>
            <a:r>
              <a:rPr lang="es-CL" sz="1200" dirty="0" smtClean="0">
                <a:latin typeface="+mn-lt"/>
              </a:rPr>
              <a:t>** </a:t>
            </a:r>
            <a:r>
              <a:rPr lang="es-CL" sz="1100" dirty="0" smtClean="0">
                <a:latin typeface="+mn-lt"/>
              </a:rPr>
              <a:t>Información al 30 de Junio.</a:t>
            </a:r>
            <a:r>
              <a:rPr lang="es-CL" sz="1100" dirty="0">
                <a:latin typeface="+mn-lt"/>
              </a:rPr>
              <a:t> </a:t>
            </a:r>
            <a:r>
              <a:rPr lang="es-CL" sz="1100" dirty="0" smtClean="0">
                <a:latin typeface="+mn-lt"/>
              </a:rPr>
              <a:t>El </a:t>
            </a:r>
            <a:r>
              <a:rPr lang="es-CL" sz="1100" dirty="0">
                <a:latin typeface="+mn-lt"/>
              </a:rPr>
              <a:t>personal que tiene un cargo en reserva  y se desempeña a contrata,  esta considerado en la planta</a:t>
            </a:r>
          </a:p>
          <a:p>
            <a:r>
              <a:rPr lang="es-CL" sz="1200" dirty="0" smtClean="0">
                <a:latin typeface="+mn-lt"/>
              </a:rPr>
              <a:t> </a:t>
            </a:r>
            <a:endParaRPr lang="es-CL" sz="1200" dirty="0">
              <a:latin typeface="+mn-lt"/>
            </a:endParaRPr>
          </a:p>
        </p:txBody>
      </p:sp>
    </p:spTree>
    <p:extLst>
      <p:ext uri="{BB962C8B-B14F-4D97-AF65-F5344CB8AC3E}">
        <p14:creationId xmlns:p14="http://schemas.microsoft.com/office/powerpoint/2010/main" val="2094711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75679"/>
            <a:ext cx="7987972" cy="1508105"/>
          </a:xfrm>
          <a:prstGeom prst="rect">
            <a:avLst/>
          </a:prstGeom>
          <a:noFill/>
        </p:spPr>
        <p:txBody>
          <a:bodyPr wrap="square" rtlCol="0">
            <a:spAutoFit/>
          </a:bodyPr>
          <a:lstStyle/>
          <a:p>
            <a:pPr algn="ctr"/>
            <a:r>
              <a:rPr lang="es-CL" sz="2200" b="1" dirty="0" smtClean="0">
                <a:latin typeface="+mn-lt"/>
              </a:rPr>
              <a:t>Carrera Funcionaria</a:t>
            </a:r>
          </a:p>
          <a:p>
            <a:pPr algn="ctr"/>
            <a:r>
              <a:rPr lang="es-CL" sz="2000" b="1" dirty="0" smtClean="0">
                <a:solidFill>
                  <a:srgbClr val="C00000"/>
                </a:solidFill>
                <a:latin typeface="+mn-lt"/>
              </a:rPr>
              <a:t>Análisis </a:t>
            </a:r>
            <a:r>
              <a:rPr lang="es-CL" sz="2000" b="1" dirty="0">
                <a:solidFill>
                  <a:srgbClr val="C00000"/>
                </a:solidFill>
                <a:latin typeface="+mn-lt"/>
              </a:rPr>
              <a:t>Descriptivo</a:t>
            </a:r>
          </a:p>
          <a:p>
            <a:pPr algn="ctr"/>
            <a:endParaRPr lang="es-CL" sz="2400" b="1" dirty="0" smtClean="0">
              <a:latin typeface="+mn-lt"/>
            </a:endParaRPr>
          </a:p>
          <a:p>
            <a:pPr algn="ctr"/>
            <a:endParaRPr lang="es-CL" sz="2400" b="1" dirty="0">
              <a:latin typeface="+mn-lt"/>
            </a:endParaRPr>
          </a:p>
        </p:txBody>
      </p:sp>
      <p:cxnSp>
        <p:nvCxnSpPr>
          <p:cNvPr id="5" name="Conector recto 4"/>
          <p:cNvCxnSpPr/>
          <p:nvPr/>
        </p:nvCxnSpPr>
        <p:spPr>
          <a:xfrm>
            <a:off x="683568" y="112474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p:cNvSpPr>
            <a:spLocks noGrp="1"/>
          </p:cNvSpPr>
          <p:nvPr>
            <p:ph type="title"/>
          </p:nvPr>
        </p:nvSpPr>
        <p:spPr>
          <a:xfrm>
            <a:off x="635657" y="1337684"/>
            <a:ext cx="7200800" cy="360737"/>
          </a:xfrm>
        </p:spPr>
        <p:txBody>
          <a:bodyPr>
            <a:noAutofit/>
          </a:bodyPr>
          <a:lstStyle/>
          <a:p>
            <a:pPr algn="ctr"/>
            <a:r>
              <a:rPr lang="es-CL" sz="1600" b="1" dirty="0">
                <a:solidFill>
                  <a:schemeClr val="tx1"/>
                </a:solidFill>
                <a:latin typeface="+mn-lt"/>
              </a:rPr>
              <a:t>PLANTA LEGAL Y DOTACIÓN EFECTIVA ACTUAL DIRECCIÓN DEL </a:t>
            </a:r>
            <a:r>
              <a:rPr lang="es-CL" sz="1600" b="1" dirty="0" smtClean="0">
                <a:solidFill>
                  <a:schemeClr val="tx1"/>
                </a:solidFill>
                <a:latin typeface="+mn-lt"/>
              </a:rPr>
              <a:t>TRABAJO</a:t>
            </a:r>
            <a:br>
              <a:rPr lang="es-CL" sz="1600" b="1" dirty="0" smtClean="0">
                <a:solidFill>
                  <a:schemeClr val="tx1"/>
                </a:solidFill>
                <a:latin typeface="+mn-lt"/>
              </a:rPr>
            </a:br>
            <a:r>
              <a:rPr lang="es-CL" sz="1600" b="1" dirty="0">
                <a:solidFill>
                  <a:schemeClr val="tx1"/>
                </a:solidFill>
                <a:latin typeface="+mn-lt"/>
              </a:rPr>
              <a:t>DOTACIÓN EFECTIVA AL 30 DE JUNIO DE 2016</a:t>
            </a:r>
            <a:br>
              <a:rPr lang="es-CL" sz="1600" b="1" dirty="0">
                <a:solidFill>
                  <a:schemeClr val="tx1"/>
                </a:solidFill>
                <a:latin typeface="+mn-lt"/>
              </a:rPr>
            </a:br>
            <a:r>
              <a:rPr lang="es-CL" sz="1600" b="1" dirty="0">
                <a:solidFill>
                  <a:srgbClr val="000000"/>
                </a:solidFill>
                <a:latin typeface="Calibri" panose="020F0502020204030204" pitchFamily="34" charset="0"/>
              </a:rPr>
              <a:t/>
            </a:r>
            <a:br>
              <a:rPr lang="es-CL" sz="1600" b="1" dirty="0">
                <a:solidFill>
                  <a:srgbClr val="000000"/>
                </a:solidFill>
                <a:latin typeface="Calibri" panose="020F0502020204030204" pitchFamily="34" charset="0"/>
              </a:rPr>
            </a:br>
            <a:r>
              <a:rPr lang="es-ES_tradnl" sz="1500" b="1" dirty="0" smtClean="0">
                <a:solidFill>
                  <a:schemeClr val="tx1"/>
                </a:solidFill>
                <a:latin typeface="+mn-lt"/>
              </a:rPr>
              <a:t>Composición de la Planta del Servicio</a:t>
            </a:r>
            <a:endParaRPr lang="es-CL" sz="1500" b="1" dirty="0">
              <a:solidFill>
                <a:schemeClr val="tx1"/>
              </a:solidFill>
              <a:latin typeface="+mn-lt"/>
            </a:endParaRPr>
          </a:p>
        </p:txBody>
      </p:sp>
      <p:sp>
        <p:nvSpPr>
          <p:cNvPr id="8" name="Título 1"/>
          <p:cNvSpPr txBox="1">
            <a:spLocks/>
          </p:cNvSpPr>
          <p:nvPr/>
        </p:nvSpPr>
        <p:spPr bwMode="auto">
          <a:xfrm>
            <a:off x="234008" y="908720"/>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endParaRPr lang="es-CL" sz="1800" b="1" dirty="0">
              <a:solidFill>
                <a:srgbClr val="C00000"/>
              </a:solidFill>
              <a:latin typeface="+mn-lt"/>
            </a:endParaRPr>
          </a:p>
        </p:txBody>
      </p:sp>
      <p:pic>
        <p:nvPicPr>
          <p:cNvPr id="3" name="Imagen 2"/>
          <p:cNvPicPr>
            <a:picLocks noChangeAspect="1"/>
          </p:cNvPicPr>
          <p:nvPr/>
        </p:nvPicPr>
        <p:blipFill>
          <a:blip r:embed="rId2"/>
          <a:stretch>
            <a:fillRect/>
          </a:stretch>
        </p:blipFill>
        <p:spPr>
          <a:xfrm>
            <a:off x="395536" y="2416825"/>
            <a:ext cx="8503422" cy="3920898"/>
          </a:xfrm>
          <a:prstGeom prst="rect">
            <a:avLst/>
          </a:prstGeom>
        </p:spPr>
      </p:pic>
    </p:spTree>
    <p:extLst>
      <p:ext uri="{BB962C8B-B14F-4D97-AF65-F5344CB8AC3E}">
        <p14:creationId xmlns:p14="http://schemas.microsoft.com/office/powerpoint/2010/main" val="875212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95536" y="108179"/>
            <a:ext cx="7987972" cy="430887"/>
          </a:xfrm>
          <a:prstGeom prst="rect">
            <a:avLst/>
          </a:prstGeom>
          <a:noFill/>
        </p:spPr>
        <p:txBody>
          <a:bodyPr wrap="square" rtlCol="0">
            <a:spAutoFit/>
          </a:bodyPr>
          <a:lstStyle/>
          <a:p>
            <a:pPr algn="ctr"/>
            <a:r>
              <a:rPr lang="es-CL" sz="2200" b="1" dirty="0" smtClean="0">
                <a:latin typeface="+mn-lt"/>
              </a:rPr>
              <a:t>Carrera Funcionaria</a:t>
            </a:r>
            <a:endParaRPr lang="es-CL" sz="2200" b="1" dirty="0">
              <a:latin typeface="+mn-lt"/>
            </a:endParaRPr>
          </a:p>
        </p:txBody>
      </p:sp>
      <p:cxnSp>
        <p:nvCxnSpPr>
          <p:cNvPr id="5" name="Conector recto 4"/>
          <p:cNvCxnSpPr/>
          <p:nvPr/>
        </p:nvCxnSpPr>
        <p:spPr>
          <a:xfrm>
            <a:off x="683568" y="836712"/>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p:cNvSpPr>
            <a:spLocks noGrp="1"/>
          </p:cNvSpPr>
          <p:nvPr>
            <p:ph type="title"/>
          </p:nvPr>
        </p:nvSpPr>
        <p:spPr>
          <a:xfrm>
            <a:off x="3995936" y="944630"/>
            <a:ext cx="2736304" cy="279483"/>
          </a:xfrm>
        </p:spPr>
        <p:txBody>
          <a:bodyPr>
            <a:normAutofit/>
          </a:bodyPr>
          <a:lstStyle/>
          <a:p>
            <a:r>
              <a:rPr lang="es-CL" sz="1200" b="1" dirty="0" smtClean="0">
                <a:solidFill>
                  <a:schemeClr val="tx1"/>
                </a:solidFill>
                <a:latin typeface="+mn-lt"/>
              </a:rPr>
              <a:t>Distribución de Regional de la Dotación</a:t>
            </a:r>
            <a:endParaRPr lang="es-CL" sz="1200" b="1" dirty="0">
              <a:solidFill>
                <a:schemeClr val="tx1"/>
              </a:solidFill>
              <a:latin typeface="+mn-lt"/>
            </a:endParaRPr>
          </a:p>
        </p:txBody>
      </p:sp>
      <p:pic>
        <p:nvPicPr>
          <p:cNvPr id="3" name="Imagen 2"/>
          <p:cNvPicPr>
            <a:picLocks noChangeAspect="1"/>
          </p:cNvPicPr>
          <p:nvPr/>
        </p:nvPicPr>
        <p:blipFill>
          <a:blip r:embed="rId2"/>
          <a:stretch>
            <a:fillRect/>
          </a:stretch>
        </p:blipFill>
        <p:spPr>
          <a:xfrm>
            <a:off x="3707904" y="1224113"/>
            <a:ext cx="3307670" cy="5538562"/>
          </a:xfrm>
          <a:prstGeom prst="rect">
            <a:avLst/>
          </a:prstGeom>
        </p:spPr>
      </p:pic>
      <p:sp>
        <p:nvSpPr>
          <p:cNvPr id="9" name="Título 1"/>
          <p:cNvSpPr txBox="1">
            <a:spLocks/>
          </p:cNvSpPr>
          <p:nvPr/>
        </p:nvSpPr>
        <p:spPr bwMode="auto">
          <a:xfrm>
            <a:off x="3131840" y="421103"/>
            <a:ext cx="3054662"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2000" b="1" dirty="0" smtClean="0">
                <a:solidFill>
                  <a:srgbClr val="C00000"/>
                </a:solidFill>
                <a:latin typeface="+mn-lt"/>
              </a:rPr>
              <a:t>Análisis Descriptivo</a:t>
            </a:r>
            <a:endParaRPr lang="es-CL" sz="2000" b="1" dirty="0">
              <a:solidFill>
                <a:srgbClr val="C00000"/>
              </a:solidFill>
              <a:latin typeface="+mn-lt"/>
            </a:endParaRPr>
          </a:p>
        </p:txBody>
      </p:sp>
      <p:grpSp>
        <p:nvGrpSpPr>
          <p:cNvPr id="24" name="Grupo 23"/>
          <p:cNvGrpSpPr/>
          <p:nvPr/>
        </p:nvGrpSpPr>
        <p:grpSpPr>
          <a:xfrm>
            <a:off x="7164288" y="4149080"/>
            <a:ext cx="864096" cy="2613595"/>
            <a:chOff x="7596336" y="4149080"/>
            <a:chExt cx="864096" cy="2613595"/>
          </a:xfrm>
        </p:grpSpPr>
        <p:sp>
          <p:nvSpPr>
            <p:cNvPr id="4" name="Corchetes 3"/>
            <p:cNvSpPr/>
            <p:nvPr/>
          </p:nvSpPr>
          <p:spPr>
            <a:xfrm>
              <a:off x="7596336" y="4149080"/>
              <a:ext cx="864096" cy="2613595"/>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8" name="CuadroTexto 7"/>
            <p:cNvSpPr txBox="1"/>
            <p:nvPr/>
          </p:nvSpPr>
          <p:spPr>
            <a:xfrm>
              <a:off x="7646708" y="5311080"/>
              <a:ext cx="763351" cy="307777"/>
            </a:xfrm>
            <a:prstGeom prst="rect">
              <a:avLst/>
            </a:prstGeom>
            <a:noFill/>
          </p:spPr>
          <p:txBody>
            <a:bodyPr wrap="none" rtlCol="0">
              <a:spAutoFit/>
            </a:bodyPr>
            <a:lstStyle/>
            <a:p>
              <a:r>
                <a:rPr lang="es-CL" sz="1400" dirty="0" smtClean="0">
                  <a:latin typeface="+mn-lt"/>
                </a:rPr>
                <a:t>17,94% </a:t>
              </a:r>
              <a:endParaRPr lang="es-CL" sz="1400" dirty="0">
                <a:latin typeface="+mn-lt"/>
              </a:endParaRPr>
            </a:p>
          </p:txBody>
        </p:sp>
      </p:grpSp>
      <p:grpSp>
        <p:nvGrpSpPr>
          <p:cNvPr id="23" name="Grupo 22"/>
          <p:cNvGrpSpPr/>
          <p:nvPr/>
        </p:nvGrpSpPr>
        <p:grpSpPr>
          <a:xfrm>
            <a:off x="7151474" y="2348880"/>
            <a:ext cx="864096" cy="371525"/>
            <a:chOff x="7583522" y="2348880"/>
            <a:chExt cx="864096" cy="371525"/>
          </a:xfrm>
        </p:grpSpPr>
        <p:sp>
          <p:nvSpPr>
            <p:cNvPr id="12" name="Corchetes 11"/>
            <p:cNvSpPr/>
            <p:nvPr/>
          </p:nvSpPr>
          <p:spPr>
            <a:xfrm>
              <a:off x="7583522" y="2348880"/>
              <a:ext cx="864096" cy="371525"/>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p:cNvSpPr/>
            <p:nvPr/>
          </p:nvSpPr>
          <p:spPr>
            <a:xfrm>
              <a:off x="7646708" y="2412628"/>
              <a:ext cx="772969" cy="307777"/>
            </a:xfrm>
            <a:prstGeom prst="rect">
              <a:avLst/>
            </a:prstGeom>
          </p:spPr>
          <p:txBody>
            <a:bodyPr wrap="none">
              <a:spAutoFit/>
            </a:bodyPr>
            <a:lstStyle/>
            <a:p>
              <a:r>
                <a:rPr lang="es-CL" sz="1400" dirty="0">
                  <a:solidFill>
                    <a:srgbClr val="000000"/>
                  </a:solidFill>
                  <a:latin typeface="Calibri" panose="020F0502020204030204" pitchFamily="34" charset="0"/>
                </a:rPr>
                <a:t>28,99%</a:t>
              </a:r>
              <a:r>
                <a:rPr lang="es-CL" sz="1400" dirty="0"/>
                <a:t> </a:t>
              </a:r>
            </a:p>
          </p:txBody>
        </p:sp>
      </p:gr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5712">
            <a:off x="2090981" y="1417611"/>
            <a:ext cx="976319" cy="5404312"/>
          </a:xfrm>
          <a:prstGeom prst="rect">
            <a:avLst/>
          </a:prstGeom>
        </p:spPr>
      </p:pic>
    </p:spTree>
    <p:extLst>
      <p:ext uri="{BB962C8B-B14F-4D97-AF65-F5344CB8AC3E}">
        <p14:creationId xmlns:p14="http://schemas.microsoft.com/office/powerpoint/2010/main" val="229852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75679"/>
            <a:ext cx="7987972" cy="1138773"/>
          </a:xfrm>
          <a:prstGeom prst="rect">
            <a:avLst/>
          </a:prstGeom>
          <a:noFill/>
        </p:spPr>
        <p:txBody>
          <a:bodyPr wrap="square" rtlCol="0">
            <a:spAutoFit/>
          </a:bodyPr>
          <a:lstStyle/>
          <a:p>
            <a:pPr algn="ctr"/>
            <a:r>
              <a:rPr lang="es-CL" sz="2200" b="1" dirty="0" smtClean="0">
                <a:latin typeface="+mn-lt"/>
              </a:rPr>
              <a:t>Carrera Funcionaria</a:t>
            </a:r>
          </a:p>
          <a:p>
            <a:pPr algn="ctr"/>
            <a:r>
              <a:rPr lang="es-CL" sz="2000" b="1" dirty="0">
                <a:solidFill>
                  <a:srgbClr val="C00000"/>
                </a:solidFill>
              </a:rPr>
              <a:t>Análisis Descriptivo</a:t>
            </a:r>
          </a:p>
          <a:p>
            <a:pPr algn="ctr"/>
            <a:endParaRPr lang="es-CL" sz="2400" b="1" dirty="0">
              <a:latin typeface="+mn-lt"/>
            </a:endParaRPr>
          </a:p>
        </p:txBody>
      </p:sp>
      <p:cxnSp>
        <p:nvCxnSpPr>
          <p:cNvPr id="5" name="Conector recto 4"/>
          <p:cNvCxnSpPr/>
          <p:nvPr/>
        </p:nvCxnSpPr>
        <p:spPr>
          <a:xfrm>
            <a:off x="666469" y="1052736"/>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ítulo 1"/>
          <p:cNvSpPr txBox="1">
            <a:spLocks/>
          </p:cNvSpPr>
          <p:nvPr/>
        </p:nvSpPr>
        <p:spPr bwMode="auto">
          <a:xfrm>
            <a:off x="2915816" y="582068"/>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endParaRPr lang="es-CL" sz="1800" b="1" dirty="0">
              <a:solidFill>
                <a:srgbClr val="C00000"/>
              </a:solidFill>
              <a:latin typeface="+mn-lt"/>
            </a:endParaRPr>
          </a:p>
        </p:txBody>
      </p:sp>
      <p:graphicFrame>
        <p:nvGraphicFramePr>
          <p:cNvPr id="15" name="Marcador de contenido 4"/>
          <p:cNvGraphicFramePr>
            <a:graphicFrameLocks noGrp="1"/>
          </p:cNvGraphicFramePr>
          <p:nvPr>
            <p:ph idx="1"/>
            <p:extLst>
              <p:ext uri="{D42A27DB-BD31-4B8C-83A1-F6EECF244321}">
                <p14:modId xmlns:p14="http://schemas.microsoft.com/office/powerpoint/2010/main" val="1091454686"/>
              </p:ext>
            </p:extLst>
          </p:nvPr>
        </p:nvGraphicFramePr>
        <p:xfrm>
          <a:off x="395536" y="1700808"/>
          <a:ext cx="2235797" cy="1306368"/>
        </p:xfrm>
        <a:graphic>
          <a:graphicData uri="http://schemas.openxmlformats.org/drawingml/2006/table">
            <a:tbl>
              <a:tblPr>
                <a:tableStyleId>{BC89EF96-8CEA-46FF-86C4-4CE0E7609802}</a:tableStyleId>
              </a:tblPr>
              <a:tblGrid>
                <a:gridCol w="1236558"/>
                <a:gridCol w="999239"/>
              </a:tblGrid>
              <a:tr h="326592">
                <a:tc>
                  <a:txBody>
                    <a:bodyPr/>
                    <a:lstStyle/>
                    <a:p>
                      <a:pPr algn="ctr" fontAlgn="b"/>
                      <a:r>
                        <a:rPr lang="es-CL" sz="1200" b="1" u="none" strike="noStrike" dirty="0">
                          <a:solidFill>
                            <a:schemeClr val="tx1"/>
                          </a:solidFill>
                          <a:effectLst/>
                        </a:rPr>
                        <a:t>Género</a:t>
                      </a:r>
                      <a:endParaRPr lang="es-CL" sz="12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s-CL" sz="1200" b="1" u="none" strike="noStrike" dirty="0">
                          <a:solidFill>
                            <a:schemeClr val="tx1"/>
                          </a:solidFill>
                          <a:effectLst/>
                        </a:rPr>
                        <a:t>Porcentaje</a:t>
                      </a:r>
                      <a:endParaRPr lang="es-CL" sz="1200" b="1" i="0" u="none" strike="noStrike" dirty="0">
                        <a:solidFill>
                          <a:schemeClr val="tx1"/>
                        </a:solidFill>
                        <a:effectLst/>
                        <a:latin typeface="Calibri" panose="020F0502020204030204" pitchFamily="34" charset="0"/>
                      </a:endParaRPr>
                    </a:p>
                  </a:txBody>
                  <a:tcPr marL="9525" marR="9525" marT="9525" marB="0" anchor="ctr"/>
                </a:tc>
              </a:tr>
              <a:tr h="326592">
                <a:tc>
                  <a:txBody>
                    <a:bodyPr/>
                    <a:lstStyle/>
                    <a:p>
                      <a:pPr algn="l" fontAlgn="b"/>
                      <a:r>
                        <a:rPr lang="es-CL" sz="1200" u="none" strike="noStrike" dirty="0">
                          <a:effectLst/>
                        </a:rPr>
                        <a:t>Femenino</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L" sz="1200" u="none" strike="noStrike" dirty="0">
                          <a:effectLst/>
                        </a:rPr>
                        <a:t>53,03%</a:t>
                      </a:r>
                      <a:endParaRPr lang="es-CL" sz="1200" b="0" i="0" u="none" strike="noStrike" dirty="0">
                        <a:solidFill>
                          <a:srgbClr val="000000"/>
                        </a:solidFill>
                        <a:effectLst/>
                        <a:latin typeface="Calibri" panose="020F0502020204030204" pitchFamily="34" charset="0"/>
                      </a:endParaRPr>
                    </a:p>
                  </a:txBody>
                  <a:tcPr marL="9525" marR="9525" marT="9525" marB="0" anchor="ctr"/>
                </a:tc>
              </a:tr>
              <a:tr h="326592">
                <a:tc>
                  <a:txBody>
                    <a:bodyPr/>
                    <a:lstStyle/>
                    <a:p>
                      <a:pPr algn="l" fontAlgn="b"/>
                      <a:r>
                        <a:rPr lang="es-CL" sz="1200" u="none" strike="noStrike">
                          <a:effectLst/>
                        </a:rPr>
                        <a:t>Masculino</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L" sz="1200" u="none" strike="noStrike" dirty="0">
                          <a:effectLst/>
                        </a:rPr>
                        <a:t>46,97%</a:t>
                      </a:r>
                      <a:endParaRPr lang="es-CL" sz="1200" b="0" i="0" u="none" strike="noStrike" dirty="0">
                        <a:solidFill>
                          <a:srgbClr val="000000"/>
                        </a:solidFill>
                        <a:effectLst/>
                        <a:latin typeface="Calibri" panose="020F0502020204030204" pitchFamily="34" charset="0"/>
                      </a:endParaRPr>
                    </a:p>
                  </a:txBody>
                  <a:tcPr marL="9525" marR="9525" marT="9525" marB="0" anchor="ctr"/>
                </a:tc>
              </a:tr>
              <a:tr h="326592">
                <a:tc>
                  <a:txBody>
                    <a:bodyPr/>
                    <a:lstStyle/>
                    <a:p>
                      <a:pPr algn="r" fontAlgn="b"/>
                      <a:r>
                        <a:rPr lang="es-CL" sz="1200" b="1" u="none" strike="noStrike" dirty="0">
                          <a:effectLst/>
                        </a:rPr>
                        <a:t>Total</a:t>
                      </a:r>
                      <a:endParaRPr lang="es-CL"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CL" sz="1200" b="1" u="none" strike="noStrike" dirty="0">
                          <a:effectLst/>
                        </a:rPr>
                        <a:t>100,00%</a:t>
                      </a:r>
                      <a:endParaRPr lang="es-CL" sz="1200" b="1" i="0" u="none" strike="noStrike" dirty="0">
                        <a:solidFill>
                          <a:srgbClr val="FFFFFF"/>
                        </a:solidFill>
                        <a:effectLst/>
                        <a:latin typeface="Calibri" panose="020F0502020204030204" pitchFamily="34" charset="0"/>
                      </a:endParaRPr>
                    </a:p>
                  </a:txBody>
                  <a:tcPr marL="9525" marR="9525" marT="9525" marB="0" anchor="ctr"/>
                </a:tc>
              </a:tr>
            </a:tbl>
          </a:graphicData>
        </a:graphic>
      </p:graphicFrame>
      <p:cxnSp>
        <p:nvCxnSpPr>
          <p:cNvPr id="16" name="Conector recto de flecha 15"/>
          <p:cNvCxnSpPr/>
          <p:nvPr/>
        </p:nvCxnSpPr>
        <p:spPr>
          <a:xfrm>
            <a:off x="2749491" y="2324978"/>
            <a:ext cx="872837" cy="1039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7" name="CuadroTexto 16"/>
          <p:cNvSpPr txBox="1"/>
          <p:nvPr/>
        </p:nvSpPr>
        <p:spPr>
          <a:xfrm>
            <a:off x="3851920" y="2049678"/>
            <a:ext cx="4572000" cy="523220"/>
          </a:xfrm>
          <a:prstGeom prst="rect">
            <a:avLst/>
          </a:prstGeom>
          <a:noFill/>
        </p:spPr>
        <p:txBody>
          <a:bodyPr wrap="square" rtlCol="0">
            <a:spAutoFit/>
          </a:bodyPr>
          <a:lstStyle/>
          <a:p>
            <a:r>
              <a:rPr lang="es-CL" sz="1400" dirty="0" smtClean="0">
                <a:latin typeface="+mn-lt"/>
              </a:rPr>
              <a:t>6,06% mayor prevalencia de Género Femenino por sobre Masculino</a:t>
            </a:r>
            <a:endParaRPr lang="es-CL" sz="1400" dirty="0">
              <a:latin typeface="+mn-lt"/>
            </a:endParaRPr>
          </a:p>
        </p:txBody>
      </p:sp>
      <p:sp>
        <p:nvSpPr>
          <p:cNvPr id="19" name="CuadroTexto 18"/>
          <p:cNvSpPr txBox="1"/>
          <p:nvPr/>
        </p:nvSpPr>
        <p:spPr>
          <a:xfrm>
            <a:off x="4474371" y="2872267"/>
            <a:ext cx="4104456" cy="18928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s-CL" sz="1300" dirty="0" smtClean="0">
                <a:latin typeface="+mn-lt"/>
              </a:rPr>
              <a:t>Escalafón Directivo está conformado en un 75% por hombres, situación similar que el Escalafón Auxiliar en un 96,3%.</a:t>
            </a:r>
          </a:p>
          <a:p>
            <a:pPr marL="285750" indent="-285750">
              <a:buFont typeface="Arial" panose="020B0604020202020204" pitchFamily="34" charset="0"/>
              <a:buChar char="•"/>
            </a:pPr>
            <a:r>
              <a:rPr lang="es-CL" sz="1300" dirty="0" smtClean="0">
                <a:latin typeface="+mn-lt"/>
              </a:rPr>
              <a:t>En el Escalafón Fiscalizador no existe diferencia significativa por género.</a:t>
            </a:r>
          </a:p>
          <a:p>
            <a:pPr marL="285750" indent="-285750">
              <a:buFont typeface="Arial" panose="020B0604020202020204" pitchFamily="34" charset="0"/>
              <a:buChar char="•"/>
            </a:pPr>
            <a:r>
              <a:rPr lang="es-CL" sz="1300" dirty="0" smtClean="0">
                <a:latin typeface="+mn-lt"/>
              </a:rPr>
              <a:t>Escalafones Técnico y Administrativo conformados por un 63% del género femenino.</a:t>
            </a:r>
          </a:p>
          <a:p>
            <a:pPr marL="285750" indent="-285750">
              <a:buFont typeface="Arial" panose="020B0604020202020204" pitchFamily="34" charset="0"/>
              <a:buChar char="•"/>
            </a:pPr>
            <a:r>
              <a:rPr lang="es-CL" sz="1300" dirty="0" smtClean="0">
                <a:latin typeface="+mn-lt"/>
              </a:rPr>
              <a:t>Escalafón Profesional tiene un 11% aprox. más de mujeres que de hombres. </a:t>
            </a:r>
            <a:endParaRPr lang="es-CL" sz="1300" dirty="0">
              <a:latin typeface="+mn-lt"/>
            </a:endParaRPr>
          </a:p>
        </p:txBody>
      </p:sp>
      <p:graphicFrame>
        <p:nvGraphicFramePr>
          <p:cNvPr id="20" name="Tabla 19"/>
          <p:cNvGraphicFramePr>
            <a:graphicFrameLocks noGrp="1"/>
          </p:cNvGraphicFramePr>
          <p:nvPr>
            <p:extLst>
              <p:ext uri="{D42A27DB-BD31-4B8C-83A1-F6EECF244321}">
                <p14:modId xmlns:p14="http://schemas.microsoft.com/office/powerpoint/2010/main" val="3405738407"/>
              </p:ext>
            </p:extLst>
          </p:nvPr>
        </p:nvGraphicFramePr>
        <p:xfrm>
          <a:off x="395536" y="3948853"/>
          <a:ext cx="3235036" cy="2217416"/>
        </p:xfrm>
        <a:graphic>
          <a:graphicData uri="http://schemas.openxmlformats.org/drawingml/2006/table">
            <a:tbl>
              <a:tblPr>
                <a:tableStyleId>{BC89EF96-8CEA-46FF-86C4-4CE0E7609802}</a:tableStyleId>
              </a:tblPr>
              <a:tblGrid>
                <a:gridCol w="1310785"/>
                <a:gridCol w="935645"/>
                <a:gridCol w="988606"/>
              </a:tblGrid>
              <a:tr h="277177">
                <a:tc>
                  <a:txBody>
                    <a:bodyPr/>
                    <a:lstStyle/>
                    <a:p>
                      <a:pPr algn="ctr" fontAlgn="ctr"/>
                      <a:r>
                        <a:rPr lang="es-CL" sz="1200" b="1" u="none" strike="noStrike" dirty="0">
                          <a:effectLst/>
                        </a:rPr>
                        <a:t>Escalafón</a:t>
                      </a:r>
                      <a:endParaRPr lang="es-CL"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L" sz="1200" b="1" u="none" strike="noStrike" dirty="0">
                          <a:effectLst/>
                        </a:rPr>
                        <a:t>Femenino</a:t>
                      </a:r>
                      <a:endParaRPr lang="es-CL"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L" sz="1200" b="1" u="none" strike="noStrike" dirty="0">
                          <a:effectLst/>
                        </a:rPr>
                        <a:t>Masculino</a:t>
                      </a:r>
                      <a:endParaRPr lang="es-CL" sz="1200" b="1" i="0" u="none" strike="noStrike" dirty="0">
                        <a:solidFill>
                          <a:srgbClr val="FFFFFF"/>
                        </a:solidFill>
                        <a:effectLst/>
                        <a:latin typeface="Calibri" panose="020F0502020204030204" pitchFamily="34" charset="0"/>
                      </a:endParaRPr>
                    </a:p>
                  </a:txBody>
                  <a:tcPr marL="9525" marR="9525" marT="9525" marB="0" anchor="ctr"/>
                </a:tc>
              </a:tr>
              <a:tr h="277177">
                <a:tc>
                  <a:txBody>
                    <a:bodyPr/>
                    <a:lstStyle/>
                    <a:p>
                      <a:pPr algn="l" fontAlgn="ctr"/>
                      <a:r>
                        <a:rPr lang="es-CL" sz="1200" u="none" strike="noStrike" dirty="0">
                          <a:effectLst/>
                        </a:rPr>
                        <a:t>Directivo</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a:effectLst/>
                        </a:rPr>
                        <a:t>25,00%</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a:effectLst/>
                        </a:rPr>
                        <a:t>75,00%</a:t>
                      </a:r>
                      <a:endParaRPr lang="es-CL" sz="1200" b="0" i="0" u="none" strike="noStrike">
                        <a:solidFill>
                          <a:srgbClr val="000000"/>
                        </a:solidFill>
                        <a:effectLst/>
                        <a:latin typeface="Calibri" panose="020F0502020204030204" pitchFamily="34" charset="0"/>
                      </a:endParaRPr>
                    </a:p>
                  </a:txBody>
                  <a:tcPr marL="9525" marR="9525" marT="9525" marB="0" anchor="ctr"/>
                </a:tc>
              </a:tr>
              <a:tr h="277177">
                <a:tc>
                  <a:txBody>
                    <a:bodyPr/>
                    <a:lstStyle/>
                    <a:p>
                      <a:pPr algn="l" fontAlgn="ctr"/>
                      <a:r>
                        <a:rPr lang="es-CL" sz="1200" u="none" strike="noStrike" dirty="0">
                          <a:effectLst/>
                        </a:rPr>
                        <a:t>Profesional</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55,37%</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a:effectLst/>
                        </a:rPr>
                        <a:t>44,63%</a:t>
                      </a:r>
                      <a:endParaRPr lang="es-CL" sz="1200" b="0" i="0" u="none" strike="noStrike">
                        <a:solidFill>
                          <a:srgbClr val="000000"/>
                        </a:solidFill>
                        <a:effectLst/>
                        <a:latin typeface="Calibri" panose="020F0502020204030204" pitchFamily="34" charset="0"/>
                      </a:endParaRPr>
                    </a:p>
                  </a:txBody>
                  <a:tcPr marL="9525" marR="9525" marT="9525" marB="0" anchor="ctr"/>
                </a:tc>
              </a:tr>
              <a:tr h="277177">
                <a:tc>
                  <a:txBody>
                    <a:bodyPr/>
                    <a:lstStyle/>
                    <a:p>
                      <a:pPr algn="l" fontAlgn="ctr"/>
                      <a:r>
                        <a:rPr lang="es-CL" sz="1200" u="none" strike="noStrike">
                          <a:effectLst/>
                        </a:rPr>
                        <a:t>Fiscalizador</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49,28%</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a:effectLst/>
                        </a:rPr>
                        <a:t>50,72%</a:t>
                      </a:r>
                      <a:endParaRPr lang="es-CL" sz="1200" b="0" i="0" u="none" strike="noStrike">
                        <a:solidFill>
                          <a:srgbClr val="000000"/>
                        </a:solidFill>
                        <a:effectLst/>
                        <a:latin typeface="Calibri" panose="020F0502020204030204" pitchFamily="34" charset="0"/>
                      </a:endParaRPr>
                    </a:p>
                  </a:txBody>
                  <a:tcPr marL="9525" marR="9525" marT="9525" marB="0" anchor="ctr"/>
                </a:tc>
              </a:tr>
              <a:tr h="277177">
                <a:tc>
                  <a:txBody>
                    <a:bodyPr/>
                    <a:lstStyle/>
                    <a:p>
                      <a:pPr algn="l" fontAlgn="ctr"/>
                      <a:r>
                        <a:rPr lang="es-CL" sz="1200" u="none" strike="noStrike">
                          <a:effectLst/>
                        </a:rPr>
                        <a:t>Tecnico</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63,42%</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36,58%</a:t>
                      </a:r>
                      <a:endParaRPr lang="es-CL" sz="1200" b="0" i="0" u="none" strike="noStrike" dirty="0">
                        <a:solidFill>
                          <a:srgbClr val="000000"/>
                        </a:solidFill>
                        <a:effectLst/>
                        <a:latin typeface="Calibri" panose="020F0502020204030204" pitchFamily="34" charset="0"/>
                      </a:endParaRPr>
                    </a:p>
                  </a:txBody>
                  <a:tcPr marL="9525" marR="9525" marT="9525" marB="0" anchor="ctr"/>
                </a:tc>
              </a:tr>
              <a:tr h="277177">
                <a:tc>
                  <a:txBody>
                    <a:bodyPr/>
                    <a:lstStyle/>
                    <a:p>
                      <a:pPr algn="l" fontAlgn="ctr"/>
                      <a:r>
                        <a:rPr lang="es-CL" sz="1200" u="none" strike="noStrike">
                          <a:effectLst/>
                        </a:rPr>
                        <a:t>Administrativo</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63,10%</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36,90%</a:t>
                      </a:r>
                      <a:endParaRPr lang="es-CL" sz="1200" b="0" i="0" u="none" strike="noStrike" dirty="0">
                        <a:solidFill>
                          <a:srgbClr val="000000"/>
                        </a:solidFill>
                        <a:effectLst/>
                        <a:latin typeface="Calibri" panose="020F0502020204030204" pitchFamily="34" charset="0"/>
                      </a:endParaRPr>
                    </a:p>
                  </a:txBody>
                  <a:tcPr marL="9525" marR="9525" marT="9525" marB="0" anchor="ctr"/>
                </a:tc>
              </a:tr>
              <a:tr h="277177">
                <a:tc>
                  <a:txBody>
                    <a:bodyPr/>
                    <a:lstStyle/>
                    <a:p>
                      <a:pPr algn="l" fontAlgn="ctr"/>
                      <a:r>
                        <a:rPr lang="es-CL" sz="1200" u="none" strike="noStrike">
                          <a:effectLst/>
                        </a:rPr>
                        <a:t>Auxiliar</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3,70%</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96,30%</a:t>
                      </a:r>
                      <a:endParaRPr lang="es-CL" sz="1200" b="0" i="0" u="none" strike="noStrike" dirty="0">
                        <a:solidFill>
                          <a:srgbClr val="000000"/>
                        </a:solidFill>
                        <a:effectLst/>
                        <a:latin typeface="Calibri" panose="020F0502020204030204" pitchFamily="34" charset="0"/>
                      </a:endParaRPr>
                    </a:p>
                  </a:txBody>
                  <a:tcPr marL="9525" marR="9525" marT="9525" marB="0" anchor="ctr"/>
                </a:tc>
              </a:tr>
              <a:tr h="277177">
                <a:tc>
                  <a:txBody>
                    <a:bodyPr/>
                    <a:lstStyle/>
                    <a:p>
                      <a:pPr algn="r" fontAlgn="ctr"/>
                      <a:r>
                        <a:rPr lang="es-CL" sz="1200" b="1" u="none" strike="noStrike" dirty="0">
                          <a:effectLst/>
                        </a:rPr>
                        <a:t>Total</a:t>
                      </a:r>
                      <a:endParaRPr lang="es-CL"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L" sz="1200" b="1" u="none" strike="noStrike" dirty="0">
                          <a:effectLst/>
                        </a:rPr>
                        <a:t>53,03%</a:t>
                      </a:r>
                      <a:endParaRPr lang="es-CL" sz="12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L" sz="1200" b="1" u="none" strike="noStrike" dirty="0">
                          <a:effectLst/>
                        </a:rPr>
                        <a:t>46,97%</a:t>
                      </a:r>
                      <a:endParaRPr lang="es-CL" sz="1200" b="1" i="0" u="none" strike="noStrike" dirty="0">
                        <a:solidFill>
                          <a:srgbClr val="FFFFFF"/>
                        </a:solidFill>
                        <a:effectLst/>
                        <a:latin typeface="Calibri" panose="020F0502020204030204" pitchFamily="34" charset="0"/>
                      </a:endParaRPr>
                    </a:p>
                  </a:txBody>
                  <a:tcPr marL="9525" marR="9525" marT="9525" marB="0" anchor="ctr"/>
                </a:tc>
              </a:tr>
            </a:tbl>
          </a:graphicData>
        </a:graphic>
      </p:graphicFrame>
      <p:sp>
        <p:nvSpPr>
          <p:cNvPr id="21" name="Flecha doblada hacia arriba 20"/>
          <p:cNvSpPr/>
          <p:nvPr/>
        </p:nvSpPr>
        <p:spPr>
          <a:xfrm>
            <a:off x="3622328" y="4840612"/>
            <a:ext cx="3165072" cy="567341"/>
          </a:xfrm>
          <a:prstGeom prst="bentUpArrow">
            <a:avLst>
              <a:gd name="adj1" fmla="val 6868"/>
              <a:gd name="adj2" fmla="val 13919"/>
              <a:gd name="adj3" fmla="val 25000"/>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290550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12509" y="1043934"/>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1800" b="1" dirty="0" smtClean="0">
                <a:solidFill>
                  <a:schemeClr val="tx1"/>
                </a:solidFill>
                <a:latin typeface="+mn-lt"/>
              </a:rPr>
              <a:t>Análisis Descriptivo</a:t>
            </a:r>
            <a:endParaRPr lang="es-CL" sz="1800" b="1" dirty="0">
              <a:solidFill>
                <a:schemeClr val="tx1"/>
              </a:solidFill>
              <a:latin typeface="+mn-lt"/>
            </a:endParaRPr>
          </a:p>
        </p:txBody>
      </p:sp>
      <p:sp>
        <p:nvSpPr>
          <p:cNvPr id="8" name="CuadroTexto 7"/>
          <p:cNvSpPr txBox="1"/>
          <p:nvPr/>
        </p:nvSpPr>
        <p:spPr>
          <a:xfrm>
            <a:off x="251520" y="188640"/>
            <a:ext cx="7987972" cy="369332"/>
          </a:xfrm>
          <a:prstGeom prst="rect">
            <a:avLst/>
          </a:prstGeom>
          <a:noFill/>
        </p:spPr>
        <p:txBody>
          <a:bodyPr wrap="square" rtlCol="0">
            <a:spAutoFit/>
          </a:bodyPr>
          <a:lstStyle/>
          <a:p>
            <a:pPr algn="ctr"/>
            <a:r>
              <a:rPr lang="es-CL" b="1" dirty="0" smtClean="0">
                <a:latin typeface="+mn-lt"/>
              </a:rPr>
              <a:t>Carrera Funcionaria</a:t>
            </a:r>
            <a:endParaRPr lang="es-CL" b="1" dirty="0">
              <a:latin typeface="+mn-lt"/>
            </a:endParaRPr>
          </a:p>
        </p:txBody>
      </p:sp>
      <p:cxnSp>
        <p:nvCxnSpPr>
          <p:cNvPr id="9" name="Conector recto 8"/>
          <p:cNvCxnSpPr/>
          <p:nvPr/>
        </p:nvCxnSpPr>
        <p:spPr>
          <a:xfrm>
            <a:off x="683568" y="677665"/>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upo 9"/>
          <p:cNvGrpSpPr/>
          <p:nvPr/>
        </p:nvGrpSpPr>
        <p:grpSpPr>
          <a:xfrm>
            <a:off x="1403648" y="1700808"/>
            <a:ext cx="6536025" cy="4892050"/>
            <a:chOff x="2043231" y="592431"/>
            <a:chExt cx="8062946" cy="6199830"/>
          </a:xfrm>
        </p:grpSpPr>
        <p:pic>
          <p:nvPicPr>
            <p:cNvPr id="11" name="Imagen 10"/>
            <p:cNvPicPr>
              <a:picLocks noChangeAspect="1"/>
            </p:cNvPicPr>
            <p:nvPr/>
          </p:nvPicPr>
          <p:blipFill>
            <a:blip r:embed="rId2"/>
            <a:stretch>
              <a:fillRect/>
            </a:stretch>
          </p:blipFill>
          <p:spPr>
            <a:xfrm>
              <a:off x="2132599" y="592431"/>
              <a:ext cx="7973578" cy="6199830"/>
            </a:xfrm>
            <a:prstGeom prst="rect">
              <a:avLst/>
            </a:prstGeom>
          </p:spPr>
        </p:pic>
        <p:sp>
          <p:nvSpPr>
            <p:cNvPr id="12" name="Rectángulo 11"/>
            <p:cNvSpPr/>
            <p:nvPr/>
          </p:nvSpPr>
          <p:spPr>
            <a:xfrm>
              <a:off x="2043231" y="592431"/>
              <a:ext cx="8062946" cy="6130342"/>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81411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251520" y="972297"/>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1800" b="1" dirty="0" smtClean="0">
                <a:solidFill>
                  <a:schemeClr val="tx1"/>
                </a:solidFill>
                <a:latin typeface="+mn-lt"/>
              </a:rPr>
              <a:t>Análisis Descriptivo</a:t>
            </a:r>
            <a:endParaRPr lang="es-CL" sz="1800" b="1" dirty="0">
              <a:solidFill>
                <a:schemeClr val="tx1"/>
              </a:solidFill>
              <a:latin typeface="+mn-lt"/>
            </a:endParaRPr>
          </a:p>
        </p:txBody>
      </p:sp>
      <p:sp>
        <p:nvSpPr>
          <p:cNvPr id="8" name="CuadroTexto 7"/>
          <p:cNvSpPr txBox="1"/>
          <p:nvPr/>
        </p:nvSpPr>
        <p:spPr>
          <a:xfrm>
            <a:off x="251520" y="188640"/>
            <a:ext cx="7987972" cy="461665"/>
          </a:xfrm>
          <a:prstGeom prst="rect">
            <a:avLst/>
          </a:prstGeom>
          <a:noFill/>
        </p:spPr>
        <p:txBody>
          <a:bodyPr wrap="square" rtlCol="0">
            <a:spAutoFit/>
          </a:bodyPr>
          <a:lstStyle/>
          <a:p>
            <a:pPr algn="ctr"/>
            <a:r>
              <a:rPr lang="es-CL" sz="2400" b="1" dirty="0" smtClean="0">
                <a:latin typeface="+mn-lt"/>
              </a:rPr>
              <a:t>Carrera Funcionaria</a:t>
            </a:r>
            <a:endParaRPr lang="es-CL" sz="2400" b="1" dirty="0">
              <a:latin typeface="+mn-lt"/>
            </a:endParaRPr>
          </a:p>
        </p:txBody>
      </p:sp>
      <p:cxnSp>
        <p:nvCxnSpPr>
          <p:cNvPr id="9" name="Conector recto 8"/>
          <p:cNvCxnSpPr/>
          <p:nvPr/>
        </p:nvCxnSpPr>
        <p:spPr>
          <a:xfrm>
            <a:off x="683568" y="677665"/>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upo 15"/>
          <p:cNvGrpSpPr/>
          <p:nvPr/>
        </p:nvGrpSpPr>
        <p:grpSpPr>
          <a:xfrm>
            <a:off x="1200779" y="1581598"/>
            <a:ext cx="6640862" cy="5131225"/>
            <a:chOff x="2043231" y="592430"/>
            <a:chExt cx="8062946" cy="6265569"/>
          </a:xfrm>
        </p:grpSpPr>
        <p:pic>
          <p:nvPicPr>
            <p:cNvPr id="17" name="Imagen 16"/>
            <p:cNvPicPr>
              <a:picLocks noChangeAspect="1"/>
            </p:cNvPicPr>
            <p:nvPr/>
          </p:nvPicPr>
          <p:blipFill>
            <a:blip r:embed="rId2"/>
            <a:stretch>
              <a:fillRect/>
            </a:stretch>
          </p:blipFill>
          <p:spPr>
            <a:xfrm>
              <a:off x="2043231" y="592430"/>
              <a:ext cx="8058124" cy="6265569"/>
            </a:xfrm>
            <a:prstGeom prst="rect">
              <a:avLst/>
            </a:prstGeom>
          </p:spPr>
        </p:pic>
        <p:sp>
          <p:nvSpPr>
            <p:cNvPr id="18" name="Rectángulo 17"/>
            <p:cNvSpPr/>
            <p:nvPr/>
          </p:nvSpPr>
          <p:spPr>
            <a:xfrm>
              <a:off x="2043231" y="592431"/>
              <a:ext cx="8062946" cy="6130342"/>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283429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95536" y="972297"/>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1800" b="1" dirty="0" smtClean="0">
                <a:solidFill>
                  <a:schemeClr val="tx1"/>
                </a:solidFill>
                <a:latin typeface="+mn-lt"/>
              </a:rPr>
              <a:t>Análisis Descriptivo</a:t>
            </a:r>
            <a:endParaRPr lang="es-CL" sz="1800" b="1" dirty="0">
              <a:solidFill>
                <a:schemeClr val="tx1"/>
              </a:solidFill>
              <a:latin typeface="+mn-lt"/>
            </a:endParaRPr>
          </a:p>
        </p:txBody>
      </p:sp>
      <p:sp>
        <p:nvSpPr>
          <p:cNvPr id="8" name="CuadroTexto 7"/>
          <p:cNvSpPr txBox="1"/>
          <p:nvPr/>
        </p:nvSpPr>
        <p:spPr>
          <a:xfrm>
            <a:off x="251520" y="188640"/>
            <a:ext cx="7987972" cy="461665"/>
          </a:xfrm>
          <a:prstGeom prst="rect">
            <a:avLst/>
          </a:prstGeom>
          <a:noFill/>
        </p:spPr>
        <p:txBody>
          <a:bodyPr wrap="square" rtlCol="0">
            <a:spAutoFit/>
          </a:bodyPr>
          <a:lstStyle/>
          <a:p>
            <a:pPr algn="ctr"/>
            <a:r>
              <a:rPr lang="es-CL" sz="2400" b="1" dirty="0" smtClean="0">
                <a:latin typeface="+mn-lt"/>
              </a:rPr>
              <a:t>Carrera Funcionaria</a:t>
            </a:r>
            <a:endParaRPr lang="es-CL" sz="2400" b="1" dirty="0">
              <a:latin typeface="+mn-lt"/>
            </a:endParaRPr>
          </a:p>
        </p:txBody>
      </p:sp>
      <p:cxnSp>
        <p:nvCxnSpPr>
          <p:cNvPr id="9" name="Conector recto 8"/>
          <p:cNvCxnSpPr/>
          <p:nvPr/>
        </p:nvCxnSpPr>
        <p:spPr>
          <a:xfrm>
            <a:off x="683568" y="677665"/>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Grupo 11"/>
          <p:cNvGrpSpPr/>
          <p:nvPr/>
        </p:nvGrpSpPr>
        <p:grpSpPr>
          <a:xfrm>
            <a:off x="1213024" y="1556792"/>
            <a:ext cx="6479258" cy="5062028"/>
            <a:chOff x="2043231" y="592430"/>
            <a:chExt cx="8062946" cy="6269317"/>
          </a:xfrm>
        </p:grpSpPr>
        <p:pic>
          <p:nvPicPr>
            <p:cNvPr id="13" name="Imagen 12"/>
            <p:cNvPicPr>
              <a:picLocks noChangeAspect="1"/>
            </p:cNvPicPr>
            <p:nvPr/>
          </p:nvPicPr>
          <p:blipFill>
            <a:blip r:embed="rId2"/>
            <a:stretch>
              <a:fillRect/>
            </a:stretch>
          </p:blipFill>
          <p:spPr>
            <a:xfrm>
              <a:off x="2043231" y="592430"/>
              <a:ext cx="8062946" cy="6269317"/>
            </a:xfrm>
            <a:prstGeom prst="rect">
              <a:avLst/>
            </a:prstGeom>
          </p:spPr>
        </p:pic>
        <p:sp>
          <p:nvSpPr>
            <p:cNvPr id="14" name="Rectángulo 13"/>
            <p:cNvSpPr/>
            <p:nvPr/>
          </p:nvSpPr>
          <p:spPr>
            <a:xfrm>
              <a:off x="2043231" y="592431"/>
              <a:ext cx="8062946" cy="6130342"/>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103079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bwMode="auto">
          <a:xfrm>
            <a:off x="395536" y="1026662"/>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1800" b="1" dirty="0" smtClean="0">
                <a:solidFill>
                  <a:schemeClr val="tx1"/>
                </a:solidFill>
                <a:latin typeface="+mn-lt"/>
              </a:rPr>
              <a:t>Análisis Descriptivo</a:t>
            </a:r>
            <a:endParaRPr lang="es-CL" sz="1800" b="1" dirty="0">
              <a:solidFill>
                <a:schemeClr val="tx1"/>
              </a:solidFill>
              <a:latin typeface="+mn-lt"/>
            </a:endParaRPr>
          </a:p>
        </p:txBody>
      </p:sp>
      <p:sp>
        <p:nvSpPr>
          <p:cNvPr id="10" name="CuadroTexto 9"/>
          <p:cNvSpPr txBox="1"/>
          <p:nvPr/>
        </p:nvSpPr>
        <p:spPr>
          <a:xfrm>
            <a:off x="251520" y="188640"/>
            <a:ext cx="7987972" cy="461665"/>
          </a:xfrm>
          <a:prstGeom prst="rect">
            <a:avLst/>
          </a:prstGeom>
          <a:noFill/>
        </p:spPr>
        <p:txBody>
          <a:bodyPr wrap="square" rtlCol="0">
            <a:spAutoFit/>
          </a:bodyPr>
          <a:lstStyle/>
          <a:p>
            <a:pPr algn="ctr"/>
            <a:r>
              <a:rPr lang="es-CL" sz="2400" b="1" dirty="0" smtClean="0">
                <a:latin typeface="+mn-lt"/>
              </a:rPr>
              <a:t>Carrera Funcionaria</a:t>
            </a:r>
            <a:endParaRPr lang="es-CL" sz="2400" b="1" dirty="0">
              <a:latin typeface="+mn-lt"/>
            </a:endParaRPr>
          </a:p>
        </p:txBody>
      </p:sp>
      <p:cxnSp>
        <p:nvCxnSpPr>
          <p:cNvPr id="11" name="Conector recto 10"/>
          <p:cNvCxnSpPr/>
          <p:nvPr/>
        </p:nvCxnSpPr>
        <p:spPr>
          <a:xfrm>
            <a:off x="683568" y="677665"/>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Grupo 11"/>
          <p:cNvGrpSpPr/>
          <p:nvPr/>
        </p:nvGrpSpPr>
        <p:grpSpPr>
          <a:xfrm>
            <a:off x="1259632" y="1610530"/>
            <a:ext cx="6461415" cy="4936284"/>
            <a:chOff x="2043231" y="592431"/>
            <a:chExt cx="8131108" cy="6269318"/>
          </a:xfrm>
        </p:grpSpPr>
        <p:pic>
          <p:nvPicPr>
            <p:cNvPr id="13" name="Imagen 12"/>
            <p:cNvPicPr>
              <a:picLocks noChangeAspect="1"/>
            </p:cNvPicPr>
            <p:nvPr/>
          </p:nvPicPr>
          <p:blipFill>
            <a:blip r:embed="rId2"/>
            <a:stretch>
              <a:fillRect/>
            </a:stretch>
          </p:blipFill>
          <p:spPr>
            <a:xfrm>
              <a:off x="2111393" y="592431"/>
              <a:ext cx="8062946" cy="6269318"/>
            </a:xfrm>
            <a:prstGeom prst="rect">
              <a:avLst/>
            </a:prstGeom>
          </p:spPr>
        </p:pic>
        <p:sp>
          <p:nvSpPr>
            <p:cNvPr id="14" name="Rectángulo 13"/>
            <p:cNvSpPr/>
            <p:nvPr/>
          </p:nvSpPr>
          <p:spPr>
            <a:xfrm>
              <a:off x="2043231" y="592431"/>
              <a:ext cx="8062946" cy="6130342"/>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863860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75679"/>
            <a:ext cx="7987972" cy="461665"/>
          </a:xfrm>
          <a:prstGeom prst="rect">
            <a:avLst/>
          </a:prstGeom>
          <a:noFill/>
        </p:spPr>
        <p:txBody>
          <a:bodyPr wrap="square" rtlCol="0">
            <a:spAutoFit/>
          </a:bodyPr>
          <a:lstStyle/>
          <a:p>
            <a:pPr algn="ctr"/>
            <a:r>
              <a:rPr lang="es-CL" sz="2400" b="1" dirty="0" smtClean="0">
                <a:latin typeface="+mn-lt"/>
              </a:rPr>
              <a:t>Carrera Funcionaria</a:t>
            </a:r>
            <a:endParaRPr lang="es-CL" sz="2400" b="1" dirty="0">
              <a:latin typeface="+mn-lt"/>
            </a:endParaRPr>
          </a:p>
        </p:txBody>
      </p:sp>
      <p:cxnSp>
        <p:nvCxnSpPr>
          <p:cNvPr id="5" name="Conector recto 4"/>
          <p:cNvCxnSpPr/>
          <p:nvPr/>
        </p:nvCxnSpPr>
        <p:spPr>
          <a:xfrm>
            <a:off x="683568" y="76470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ítulo 1"/>
          <p:cNvSpPr txBox="1">
            <a:spLocks/>
          </p:cNvSpPr>
          <p:nvPr/>
        </p:nvSpPr>
        <p:spPr bwMode="auto">
          <a:xfrm>
            <a:off x="270827" y="1042758"/>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1800" b="1" dirty="0" smtClean="0">
                <a:solidFill>
                  <a:schemeClr val="tx1"/>
                </a:solidFill>
                <a:latin typeface="+mn-lt"/>
              </a:rPr>
              <a:t>Análisis Descriptivo</a:t>
            </a:r>
            <a:endParaRPr lang="es-CL" sz="1800" b="1" dirty="0">
              <a:solidFill>
                <a:schemeClr val="tx1"/>
              </a:solidFill>
              <a:latin typeface="+mn-lt"/>
            </a:endParaRPr>
          </a:p>
        </p:txBody>
      </p:sp>
      <p:grpSp>
        <p:nvGrpSpPr>
          <p:cNvPr id="17" name="Grupo 16"/>
          <p:cNvGrpSpPr/>
          <p:nvPr/>
        </p:nvGrpSpPr>
        <p:grpSpPr>
          <a:xfrm>
            <a:off x="1115616" y="1484784"/>
            <a:ext cx="6531632" cy="5186609"/>
            <a:chOff x="1953078" y="592430"/>
            <a:chExt cx="8153099" cy="6339415"/>
          </a:xfrm>
        </p:grpSpPr>
        <p:pic>
          <p:nvPicPr>
            <p:cNvPr id="18" name="Imagen 17"/>
            <p:cNvPicPr>
              <a:picLocks noChangeAspect="1"/>
            </p:cNvPicPr>
            <p:nvPr/>
          </p:nvPicPr>
          <p:blipFill>
            <a:blip r:embed="rId2"/>
            <a:stretch>
              <a:fillRect/>
            </a:stretch>
          </p:blipFill>
          <p:spPr>
            <a:xfrm>
              <a:off x="1953078" y="592430"/>
              <a:ext cx="8153099" cy="6339415"/>
            </a:xfrm>
            <a:prstGeom prst="rect">
              <a:avLst/>
            </a:prstGeom>
          </p:spPr>
        </p:pic>
        <p:sp>
          <p:nvSpPr>
            <p:cNvPr id="19" name="Rectángulo 18"/>
            <p:cNvSpPr/>
            <p:nvPr/>
          </p:nvSpPr>
          <p:spPr>
            <a:xfrm>
              <a:off x="2043231" y="592431"/>
              <a:ext cx="8062946" cy="6130342"/>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11254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45208" y="2708920"/>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2195736" y="2060848"/>
            <a:ext cx="4866973" cy="492443"/>
          </a:xfrm>
          <a:prstGeom prst="rect">
            <a:avLst/>
          </a:prstGeom>
        </p:spPr>
        <p:txBody>
          <a:bodyPr wrap="none">
            <a:spAutoFit/>
          </a:bodyPr>
          <a:lstStyle/>
          <a:p>
            <a:pPr lvl="0"/>
            <a:r>
              <a:rPr lang="es-ES_tradnl" sz="2600" b="1" dirty="0">
                <a:latin typeface="+mn-lt"/>
              </a:rPr>
              <a:t>Análisis del Contexto Institucional</a:t>
            </a:r>
            <a:endParaRPr lang="es-CL" sz="2600" b="1" dirty="0">
              <a:latin typeface="+mn-lt"/>
            </a:endParaRPr>
          </a:p>
        </p:txBody>
      </p:sp>
    </p:spTree>
    <p:extLst>
      <p:ext uri="{BB962C8B-B14F-4D97-AF65-F5344CB8AC3E}">
        <p14:creationId xmlns:p14="http://schemas.microsoft.com/office/powerpoint/2010/main" val="418504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75679"/>
            <a:ext cx="7987972" cy="430887"/>
          </a:xfrm>
          <a:prstGeom prst="rect">
            <a:avLst/>
          </a:prstGeom>
          <a:noFill/>
        </p:spPr>
        <p:txBody>
          <a:bodyPr wrap="square" rtlCol="0">
            <a:spAutoFit/>
          </a:bodyPr>
          <a:lstStyle/>
          <a:p>
            <a:pPr algn="ctr"/>
            <a:r>
              <a:rPr lang="es-CL" sz="2200" b="1" dirty="0" smtClean="0">
                <a:latin typeface="+mn-lt"/>
              </a:rPr>
              <a:t>Carrera Funcionaria</a:t>
            </a:r>
            <a:endParaRPr lang="es-CL" sz="2200" b="1" dirty="0">
              <a:latin typeface="+mn-lt"/>
            </a:endParaRPr>
          </a:p>
        </p:txBody>
      </p:sp>
      <p:cxnSp>
        <p:nvCxnSpPr>
          <p:cNvPr id="5" name="Conector recto 4"/>
          <p:cNvCxnSpPr/>
          <p:nvPr/>
        </p:nvCxnSpPr>
        <p:spPr>
          <a:xfrm>
            <a:off x="683568" y="1052312"/>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Gráfico 8"/>
          <p:cNvGraphicFramePr>
            <a:graphicFrameLocks/>
          </p:cNvGraphicFramePr>
          <p:nvPr>
            <p:extLst>
              <p:ext uri="{D42A27DB-BD31-4B8C-83A1-F6EECF244321}">
                <p14:modId xmlns:p14="http://schemas.microsoft.com/office/powerpoint/2010/main" val="89473619"/>
              </p:ext>
            </p:extLst>
          </p:nvPr>
        </p:nvGraphicFramePr>
        <p:xfrm>
          <a:off x="2595013" y="2218702"/>
          <a:ext cx="5806582" cy="3082955"/>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3572768" y="5661248"/>
            <a:ext cx="4828827" cy="261610"/>
          </a:xfrm>
          <a:prstGeom prst="rect">
            <a:avLst/>
          </a:prstGeom>
          <a:noFill/>
        </p:spPr>
        <p:txBody>
          <a:bodyPr wrap="square" rtlCol="0">
            <a:spAutoFit/>
          </a:bodyPr>
          <a:lstStyle/>
          <a:p>
            <a:pPr algn="r"/>
            <a:r>
              <a:rPr lang="es-ES_tradnl" sz="1100" dirty="0" smtClean="0">
                <a:latin typeface="+mn-lt"/>
              </a:rPr>
              <a:t>Fuente análisis de antecedentes al 31 de Marzo de 2015</a:t>
            </a:r>
            <a:endParaRPr lang="es-CL" sz="1100" dirty="0">
              <a:latin typeface="+mn-lt"/>
            </a:endParaRPr>
          </a:p>
        </p:txBody>
      </p:sp>
      <p:sp>
        <p:nvSpPr>
          <p:cNvPr id="11" name="Título 1"/>
          <p:cNvSpPr txBox="1">
            <a:spLocks/>
          </p:cNvSpPr>
          <p:nvPr/>
        </p:nvSpPr>
        <p:spPr bwMode="auto">
          <a:xfrm>
            <a:off x="2915816" y="602558"/>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2000" b="1" dirty="0" smtClean="0">
                <a:solidFill>
                  <a:srgbClr val="C00000"/>
                </a:solidFill>
                <a:latin typeface="+mn-lt"/>
              </a:rPr>
              <a:t>Análisis Descriptivo</a:t>
            </a:r>
            <a:endParaRPr lang="es-CL" sz="2000" b="1" dirty="0">
              <a:solidFill>
                <a:srgbClr val="C00000"/>
              </a:solidFill>
              <a:latin typeface="+mn-lt"/>
            </a:endParaRPr>
          </a:p>
        </p:txBody>
      </p:sp>
      <p:sp>
        <p:nvSpPr>
          <p:cNvPr id="12" name="Título 1"/>
          <p:cNvSpPr txBox="1">
            <a:spLocks/>
          </p:cNvSpPr>
          <p:nvPr/>
        </p:nvSpPr>
        <p:spPr bwMode="auto">
          <a:xfrm>
            <a:off x="3543259" y="1875101"/>
            <a:ext cx="3905944" cy="343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CL" sz="1800" b="1" dirty="0" smtClean="0">
                <a:solidFill>
                  <a:schemeClr val="tx1"/>
                </a:solidFill>
                <a:latin typeface="+mn-lt"/>
              </a:rPr>
              <a:t>Comparación Aumento de Grado Planta y Contrata</a:t>
            </a:r>
            <a:endParaRPr lang="es-CL" sz="1800" b="1" dirty="0">
              <a:solidFill>
                <a:schemeClr val="tx1"/>
              </a:solidFill>
              <a:latin typeface="+mn-lt"/>
            </a:endParaRPr>
          </a:p>
        </p:txBody>
      </p:sp>
      <p:sp>
        <p:nvSpPr>
          <p:cNvPr id="13" name="CuadroTexto 12"/>
          <p:cNvSpPr txBox="1"/>
          <p:nvPr/>
        </p:nvSpPr>
        <p:spPr>
          <a:xfrm>
            <a:off x="179512" y="2204864"/>
            <a:ext cx="1713161" cy="2492990"/>
          </a:xfrm>
          <a:prstGeom prst="rect">
            <a:avLst/>
          </a:prstGeom>
          <a:noFill/>
        </p:spPr>
        <p:txBody>
          <a:bodyPr wrap="square" rtlCol="0">
            <a:spAutoFit/>
          </a:bodyPr>
          <a:lstStyle/>
          <a:p>
            <a:pPr algn="just"/>
            <a:r>
              <a:rPr lang="es-ES_tradnl" sz="1200" b="1" dirty="0" smtClean="0">
                <a:latin typeface="Calibri" panose="020F0502020204030204" pitchFamily="34" charset="0"/>
              </a:rPr>
              <a:t>Metodología</a:t>
            </a:r>
          </a:p>
          <a:p>
            <a:pPr algn="just"/>
            <a:endParaRPr lang="es-ES_tradnl" sz="1200" dirty="0" smtClean="0">
              <a:latin typeface="Calibri" panose="020F0502020204030204" pitchFamily="34" charset="0"/>
            </a:endParaRPr>
          </a:p>
          <a:p>
            <a:pPr marL="171450" indent="-171450" algn="just">
              <a:buFontTx/>
              <a:buChar char="-"/>
            </a:pPr>
            <a:r>
              <a:rPr lang="es-ES_tradnl" sz="1200" dirty="0" smtClean="0">
                <a:latin typeface="Calibri" panose="020F0502020204030204" pitchFamily="34" charset="0"/>
              </a:rPr>
              <a:t>Se rescata primer grado registrado en el Sistema de RRHH y su antigüedad.</a:t>
            </a:r>
          </a:p>
          <a:p>
            <a:pPr marL="171450" indent="-171450" algn="just">
              <a:buFontTx/>
              <a:buChar char="-"/>
            </a:pPr>
            <a:r>
              <a:rPr lang="es-ES_tradnl" sz="1200" dirty="0" smtClean="0">
                <a:latin typeface="Calibri" panose="020F0502020204030204" pitchFamily="34" charset="0"/>
              </a:rPr>
              <a:t>Se rescata último grado a la fecha del Estudio.</a:t>
            </a:r>
          </a:p>
          <a:p>
            <a:pPr marL="171450" indent="-171450" algn="just">
              <a:buFontTx/>
              <a:buChar char="-"/>
            </a:pPr>
            <a:r>
              <a:rPr lang="es-ES_tradnl" sz="1200" dirty="0" smtClean="0">
                <a:latin typeface="Calibri" panose="020F0502020204030204" pitchFamily="34" charset="0"/>
              </a:rPr>
              <a:t>Se estima Promedio de aumento de grados por persona.</a:t>
            </a:r>
          </a:p>
          <a:p>
            <a:pPr marL="171450" indent="-171450" algn="just">
              <a:buFontTx/>
              <a:buChar char="-"/>
            </a:pPr>
            <a:endParaRPr lang="es-CL" sz="1200" dirty="0">
              <a:latin typeface="Calibri" panose="020F0502020204030204" pitchFamily="34" charset="0"/>
            </a:endParaRPr>
          </a:p>
        </p:txBody>
      </p:sp>
    </p:spTree>
    <p:extLst>
      <p:ext uri="{BB962C8B-B14F-4D97-AF65-F5344CB8AC3E}">
        <p14:creationId xmlns:p14="http://schemas.microsoft.com/office/powerpoint/2010/main" val="4090279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75679"/>
            <a:ext cx="7987972" cy="461665"/>
          </a:xfrm>
          <a:prstGeom prst="rect">
            <a:avLst/>
          </a:prstGeom>
          <a:noFill/>
        </p:spPr>
        <p:txBody>
          <a:bodyPr wrap="square" rtlCol="0">
            <a:spAutoFit/>
          </a:bodyPr>
          <a:lstStyle/>
          <a:p>
            <a:pPr algn="ctr"/>
            <a:r>
              <a:rPr lang="es-CL" sz="2400" b="1" dirty="0" smtClean="0">
                <a:latin typeface="+mn-lt"/>
              </a:rPr>
              <a:t>Carrera Funcionaria</a:t>
            </a:r>
            <a:endParaRPr lang="es-CL" sz="2400" b="1" dirty="0">
              <a:latin typeface="+mn-lt"/>
            </a:endParaRPr>
          </a:p>
        </p:txBody>
      </p:sp>
      <p:cxnSp>
        <p:nvCxnSpPr>
          <p:cNvPr id="5" name="Conector recto 4"/>
          <p:cNvCxnSpPr/>
          <p:nvPr/>
        </p:nvCxnSpPr>
        <p:spPr>
          <a:xfrm>
            <a:off x="683568" y="76470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422998" y="1021378"/>
            <a:ext cx="3888432" cy="369332"/>
          </a:xfrm>
          <a:prstGeom prst="rect">
            <a:avLst/>
          </a:prstGeom>
          <a:noFill/>
        </p:spPr>
        <p:txBody>
          <a:bodyPr wrap="square" rtlCol="0">
            <a:spAutoFit/>
          </a:bodyPr>
          <a:lstStyle/>
          <a:p>
            <a:r>
              <a:rPr lang="es-CL" b="1" dirty="0" smtClean="0">
                <a:solidFill>
                  <a:srgbClr val="C00000"/>
                </a:solidFill>
                <a:latin typeface="+mn-lt"/>
              </a:rPr>
              <a:t>Conclusiones Diagnóstico Inicial</a:t>
            </a:r>
            <a:endParaRPr lang="es-CL" b="1" dirty="0">
              <a:solidFill>
                <a:srgbClr val="C00000"/>
              </a:solidFill>
              <a:latin typeface="+mn-lt"/>
            </a:endParaRPr>
          </a:p>
        </p:txBody>
      </p:sp>
      <p:graphicFrame>
        <p:nvGraphicFramePr>
          <p:cNvPr id="2" name="Tabla 1"/>
          <p:cNvGraphicFramePr>
            <a:graphicFrameLocks noGrp="1"/>
          </p:cNvGraphicFramePr>
          <p:nvPr>
            <p:extLst>
              <p:ext uri="{D42A27DB-BD31-4B8C-83A1-F6EECF244321}">
                <p14:modId xmlns:p14="http://schemas.microsoft.com/office/powerpoint/2010/main" val="207319990"/>
              </p:ext>
            </p:extLst>
          </p:nvPr>
        </p:nvGraphicFramePr>
        <p:xfrm>
          <a:off x="669669" y="1484784"/>
          <a:ext cx="7060421" cy="4820920"/>
        </p:xfrm>
        <a:graphic>
          <a:graphicData uri="http://schemas.openxmlformats.org/drawingml/2006/table">
            <a:tbl>
              <a:tblPr firstRow="1" bandRow="1">
                <a:tableStyleId>{7E9639D4-E3E2-4D34-9284-5A2195B3D0D7}</a:tableStyleId>
              </a:tblPr>
              <a:tblGrid>
                <a:gridCol w="7060421"/>
              </a:tblGrid>
              <a:tr h="370840">
                <a:tc>
                  <a:txBody>
                    <a:bodyPr/>
                    <a:lstStyle/>
                    <a:p>
                      <a:r>
                        <a:rPr lang="es-ES_tradnl" sz="1400" dirty="0" smtClean="0"/>
                        <a:t>Ingreso</a:t>
                      </a:r>
                      <a:endParaRPr lang="es-CL" sz="1400" dirty="0"/>
                    </a:p>
                  </a:txBody>
                  <a:tcPr>
                    <a:solidFill>
                      <a:schemeClr val="tx2">
                        <a:lumMod val="75000"/>
                      </a:schemeClr>
                    </a:solidFill>
                  </a:tcPr>
                </a:tc>
              </a:tr>
              <a:tr h="370840">
                <a:tc>
                  <a:txBody>
                    <a:bodyPr/>
                    <a:lstStyle/>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300" dirty="0" smtClean="0">
                          <a:latin typeface="+mn-lt"/>
                        </a:rPr>
                        <a:t>El ingreso a la planta, ha ocurrido</a:t>
                      </a:r>
                      <a:r>
                        <a:rPr lang="es-CL" sz="1300" baseline="0" dirty="0" smtClean="0">
                          <a:latin typeface="+mn-lt"/>
                        </a:rPr>
                        <a:t> por la vía de promoción, amparada en la norma especial de la DT, que permite postulaciones de la contrata del Servicio, lo que impacta el desarrollo de la carrera de quienes llevan larga data ejerciendo cargos titulares.</a:t>
                      </a: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300" baseline="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300" baseline="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300" baseline="0" dirty="0" smtClean="0">
                        <a:latin typeface="+mn-lt"/>
                      </a:endParaRP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L" sz="1300" baseline="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3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3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3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300" dirty="0" smtClean="0">
                          <a:latin typeface="+mn-lt"/>
                        </a:rPr>
                        <a:t>El ingreso a la planta mediante concursos, </a:t>
                      </a:r>
                      <a:r>
                        <a:rPr lang="es-CL" sz="1300" b="1" u="none" dirty="0" smtClean="0">
                          <a:latin typeface="+mn-lt"/>
                        </a:rPr>
                        <a:t>no</a:t>
                      </a:r>
                      <a:r>
                        <a:rPr lang="es-CL" sz="1300" u="none" baseline="0" dirty="0" smtClean="0">
                          <a:latin typeface="+mn-lt"/>
                        </a:rPr>
                        <a:t> s</a:t>
                      </a:r>
                      <a:r>
                        <a:rPr lang="es-CL" sz="1300" baseline="0" dirty="0" smtClean="0">
                          <a:latin typeface="+mn-lt"/>
                        </a:rPr>
                        <a:t>e ha establecido como un proceso regular en el Servicio.</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L" sz="13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300" dirty="0" smtClean="0">
                          <a:latin typeface="+mn-lt"/>
                        </a:rPr>
                        <a:t>El servicio ha avanzado en establecer un procedimiento para el ingreso a la contrata,</a:t>
                      </a:r>
                      <a:r>
                        <a:rPr lang="es-CL" sz="1300" baseline="0" dirty="0" smtClean="0">
                          <a:latin typeface="+mn-lt"/>
                        </a:rPr>
                        <a:t> que aún no se materializa en una Política declarada en esta materia, a fin de disminuir las distorsiones de remuneraciones con respecto a personal titular de panta que realiza iguales funciones.</a:t>
                      </a: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300" baseline="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300" dirty="0" smtClean="0">
                          <a:latin typeface="+mn-lt"/>
                        </a:rPr>
                        <a:t>Ingreso a los cargos de responsabilidad del segundo y tercer nivel nominal existente en la DT. Actualmente</a:t>
                      </a:r>
                      <a:r>
                        <a:rPr lang="es-CL" sz="1300" baseline="0" dirty="0" smtClean="0">
                          <a:latin typeface="+mn-lt"/>
                        </a:rPr>
                        <a:t> los cargos son provistos, por concurso, o son cargos de carrera, o bien de exclusiva confianza. La función directiva correspondiente a los cargos de segundo nivel, no esta profesionalizada y  no otorga </a:t>
                      </a:r>
                      <a:r>
                        <a:rPr lang="es-CL" sz="1300" dirty="0" smtClean="0">
                          <a:latin typeface="+mn-lt"/>
                        </a:rPr>
                        <a:t>opciones de continuidad a las personas que dejen de ejercer las dichas jefaturas.</a:t>
                      </a:r>
                      <a:endParaRPr lang="es-CL" sz="1300" dirty="0"/>
                    </a:p>
                  </a:txBody>
                  <a:tcPr/>
                </a:tc>
              </a:tr>
            </a:tbl>
          </a:graphicData>
        </a:graphic>
      </p:graphicFrame>
      <p:pic>
        <p:nvPicPr>
          <p:cNvPr id="6" name="Imagen 5"/>
          <p:cNvPicPr>
            <a:picLocks noChangeAspect="1"/>
          </p:cNvPicPr>
          <p:nvPr/>
        </p:nvPicPr>
        <p:blipFill>
          <a:blip r:embed="rId2"/>
          <a:stretch>
            <a:fillRect/>
          </a:stretch>
        </p:blipFill>
        <p:spPr>
          <a:xfrm>
            <a:off x="2991768" y="2708920"/>
            <a:ext cx="1493379" cy="986853"/>
          </a:xfrm>
          <a:prstGeom prst="rect">
            <a:avLst/>
          </a:prstGeom>
        </p:spPr>
      </p:pic>
    </p:spTree>
    <p:extLst>
      <p:ext uri="{BB962C8B-B14F-4D97-AF65-F5344CB8AC3E}">
        <p14:creationId xmlns:p14="http://schemas.microsoft.com/office/powerpoint/2010/main" val="759789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75679"/>
            <a:ext cx="7987972" cy="461665"/>
          </a:xfrm>
          <a:prstGeom prst="rect">
            <a:avLst/>
          </a:prstGeom>
          <a:noFill/>
        </p:spPr>
        <p:txBody>
          <a:bodyPr wrap="square" rtlCol="0">
            <a:spAutoFit/>
          </a:bodyPr>
          <a:lstStyle/>
          <a:p>
            <a:pPr algn="ctr"/>
            <a:r>
              <a:rPr lang="es-CL" sz="2400" b="1" dirty="0" smtClean="0">
                <a:latin typeface="+mn-lt"/>
              </a:rPr>
              <a:t>Carrera Funcionaria</a:t>
            </a:r>
            <a:endParaRPr lang="es-CL" sz="2400" b="1" dirty="0">
              <a:latin typeface="+mn-lt"/>
            </a:endParaRPr>
          </a:p>
        </p:txBody>
      </p:sp>
      <p:cxnSp>
        <p:nvCxnSpPr>
          <p:cNvPr id="5" name="Conector recto 4"/>
          <p:cNvCxnSpPr/>
          <p:nvPr/>
        </p:nvCxnSpPr>
        <p:spPr>
          <a:xfrm>
            <a:off x="683568" y="76470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51520" y="1012086"/>
            <a:ext cx="3888432" cy="369332"/>
          </a:xfrm>
          <a:prstGeom prst="rect">
            <a:avLst/>
          </a:prstGeom>
          <a:noFill/>
        </p:spPr>
        <p:txBody>
          <a:bodyPr wrap="square" rtlCol="0">
            <a:spAutoFit/>
          </a:bodyPr>
          <a:lstStyle/>
          <a:p>
            <a:r>
              <a:rPr lang="es-CL" b="1" dirty="0" smtClean="0">
                <a:solidFill>
                  <a:srgbClr val="C00000"/>
                </a:solidFill>
                <a:latin typeface="+mn-lt"/>
              </a:rPr>
              <a:t>Conclusiones Diagnóstico Inicial</a:t>
            </a:r>
            <a:endParaRPr lang="es-CL" b="1" dirty="0">
              <a:solidFill>
                <a:srgbClr val="C00000"/>
              </a:solidFill>
              <a:latin typeface="+mn-lt"/>
            </a:endParaRPr>
          </a:p>
        </p:txBody>
      </p:sp>
      <p:graphicFrame>
        <p:nvGraphicFramePr>
          <p:cNvPr id="9" name="Tabla 8"/>
          <p:cNvGraphicFramePr>
            <a:graphicFrameLocks noGrp="1"/>
          </p:cNvGraphicFramePr>
          <p:nvPr>
            <p:extLst>
              <p:ext uri="{D42A27DB-BD31-4B8C-83A1-F6EECF244321}">
                <p14:modId xmlns:p14="http://schemas.microsoft.com/office/powerpoint/2010/main" val="118408153"/>
              </p:ext>
            </p:extLst>
          </p:nvPr>
        </p:nvGraphicFramePr>
        <p:xfrm>
          <a:off x="383597" y="1772816"/>
          <a:ext cx="7875532" cy="3235960"/>
        </p:xfrm>
        <a:graphic>
          <a:graphicData uri="http://schemas.openxmlformats.org/drawingml/2006/table">
            <a:tbl>
              <a:tblPr firstRow="1" bandRow="1">
                <a:tableStyleId>{7E9639D4-E3E2-4D34-9284-5A2195B3D0D7}</a:tableStyleId>
              </a:tblPr>
              <a:tblGrid>
                <a:gridCol w="7875532"/>
              </a:tblGrid>
              <a:tr h="370840">
                <a:tc>
                  <a:txBody>
                    <a:bodyPr/>
                    <a:lstStyle/>
                    <a:p>
                      <a:r>
                        <a:rPr lang="es-ES_tradnl" sz="1400" dirty="0" smtClean="0"/>
                        <a:t>Promoción</a:t>
                      </a:r>
                      <a:r>
                        <a:rPr lang="es-ES_tradnl" sz="1400" baseline="0" dirty="0" smtClean="0"/>
                        <a:t> y Ascenso</a:t>
                      </a:r>
                      <a:endParaRPr lang="es-CL" sz="1400" dirty="0"/>
                    </a:p>
                  </a:txBody>
                  <a:tcPr>
                    <a:solidFill>
                      <a:schemeClr val="tx2">
                        <a:lumMod val="75000"/>
                      </a:schemeClr>
                    </a:solidFill>
                  </a:tcPr>
                </a:tc>
              </a:tr>
              <a:tr h="370840">
                <a:tc>
                  <a:txBody>
                    <a:bodyPr/>
                    <a:lstStyle/>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3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300" dirty="0" smtClean="0">
                          <a:latin typeface="+mn-lt"/>
                        </a:rPr>
                        <a:t>Norma especial de promoción establecida en la Ley 19.994 que habilita a los funcionarios de planta y de contrata a participar en los concursos de</a:t>
                      </a:r>
                      <a:r>
                        <a:rPr lang="es-ES_tradnl" sz="1300" baseline="0" dirty="0" smtClean="0">
                          <a:latin typeface="+mn-lt"/>
                        </a:rPr>
                        <a:t> promoción, </a:t>
                      </a:r>
                      <a:r>
                        <a:rPr lang="es-ES_tradnl" sz="1300" dirty="0" smtClean="0">
                          <a:latin typeface="+mn-lt"/>
                        </a:rPr>
                        <a:t>a quienes se encuentren en el escalafón hasta 5 grados inferiores a la vacante convocada, lo que  no ha contribuido al avance de la planta y ha generado un mecanismo paralelo de ingreso a ella.</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13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300" dirty="0" smtClean="0">
                          <a:latin typeface="+mn-lt"/>
                        </a:rPr>
                        <a:t>Escasa</a:t>
                      </a:r>
                      <a:r>
                        <a:rPr lang="es-CL" sz="1300" dirty="0" smtClean="0">
                          <a:latin typeface="+mn-lt"/>
                        </a:rPr>
                        <a:t> movilidad de la planta, generando diferencias sustanciales respecto de los años de aumentos de grados entre las contratas y las plantas (Profesionales.</a:t>
                      </a:r>
                      <a:r>
                        <a:rPr lang="es-CL" sz="1300" baseline="0" dirty="0" smtClean="0">
                          <a:latin typeface="+mn-lt"/>
                        </a:rPr>
                        <a:t> Contrata 2,8 años. Plantas 15,3 años). Lo anterior produce una brecha que aumenta la desigualdad entre la Planta y la Contrata, e incentiva a que los funcionarios renuncien a sus plantas, en razón de mejoras remuneracionales. </a:t>
                      </a: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300" baseline="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300" dirty="0" smtClean="0">
                          <a:latin typeface="+mn-lt"/>
                        </a:rPr>
                        <a:t>Sistema de cargos dobles, planta/contrata, es utilizado como un mecanismo de ascenso de la planta, en un alto porcentaje de cargos de responsabilidad a nivel regional.</a:t>
                      </a:r>
                      <a:r>
                        <a:rPr lang="es-CL" sz="1300" b="1" dirty="0" smtClean="0">
                          <a:latin typeface="+mn-lt"/>
                        </a:rPr>
                        <a:t> </a:t>
                      </a:r>
                    </a:p>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L" sz="1300" b="1" dirty="0" smtClean="0">
                        <a:latin typeface="+mn-lt"/>
                      </a:endParaRPr>
                    </a:p>
                  </a:txBody>
                  <a:tcPr/>
                </a:tc>
              </a:tr>
            </a:tbl>
          </a:graphicData>
        </a:graphic>
      </p:graphicFrame>
    </p:spTree>
    <p:extLst>
      <p:ext uri="{BB962C8B-B14F-4D97-AF65-F5344CB8AC3E}">
        <p14:creationId xmlns:p14="http://schemas.microsoft.com/office/powerpoint/2010/main" val="1471135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75679"/>
            <a:ext cx="7987972" cy="461665"/>
          </a:xfrm>
          <a:prstGeom prst="rect">
            <a:avLst/>
          </a:prstGeom>
          <a:noFill/>
        </p:spPr>
        <p:txBody>
          <a:bodyPr wrap="square" rtlCol="0">
            <a:spAutoFit/>
          </a:bodyPr>
          <a:lstStyle/>
          <a:p>
            <a:pPr algn="ctr"/>
            <a:r>
              <a:rPr lang="es-CL" sz="2400" b="1" dirty="0" smtClean="0">
                <a:latin typeface="+mn-lt"/>
              </a:rPr>
              <a:t>Carrera Funcionaria</a:t>
            </a:r>
            <a:endParaRPr lang="es-CL" sz="2400" b="1" dirty="0">
              <a:latin typeface="+mn-lt"/>
            </a:endParaRPr>
          </a:p>
        </p:txBody>
      </p:sp>
      <p:cxnSp>
        <p:nvCxnSpPr>
          <p:cNvPr id="5" name="Conector recto 4"/>
          <p:cNvCxnSpPr/>
          <p:nvPr/>
        </p:nvCxnSpPr>
        <p:spPr>
          <a:xfrm>
            <a:off x="683568" y="76470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51520" y="1071577"/>
            <a:ext cx="3888432" cy="369332"/>
          </a:xfrm>
          <a:prstGeom prst="rect">
            <a:avLst/>
          </a:prstGeom>
          <a:noFill/>
        </p:spPr>
        <p:txBody>
          <a:bodyPr wrap="square" rtlCol="0">
            <a:spAutoFit/>
          </a:bodyPr>
          <a:lstStyle/>
          <a:p>
            <a:r>
              <a:rPr lang="es-CL" b="1" dirty="0" smtClean="0">
                <a:solidFill>
                  <a:srgbClr val="C00000"/>
                </a:solidFill>
                <a:latin typeface="+mn-lt"/>
              </a:rPr>
              <a:t>Conclusiones Diagnóstico Inicial</a:t>
            </a:r>
            <a:endParaRPr lang="es-CL" b="1" dirty="0">
              <a:solidFill>
                <a:srgbClr val="C00000"/>
              </a:solidFill>
              <a:latin typeface="+mn-lt"/>
            </a:endParaRPr>
          </a:p>
        </p:txBody>
      </p:sp>
      <p:graphicFrame>
        <p:nvGraphicFramePr>
          <p:cNvPr id="10" name="Tabla 9"/>
          <p:cNvGraphicFramePr>
            <a:graphicFrameLocks noGrp="1"/>
          </p:cNvGraphicFramePr>
          <p:nvPr>
            <p:extLst>
              <p:ext uri="{D42A27DB-BD31-4B8C-83A1-F6EECF244321}">
                <p14:modId xmlns:p14="http://schemas.microsoft.com/office/powerpoint/2010/main" val="1175187924"/>
              </p:ext>
            </p:extLst>
          </p:nvPr>
        </p:nvGraphicFramePr>
        <p:xfrm>
          <a:off x="539552" y="1962304"/>
          <a:ext cx="3973372" cy="3540760"/>
        </p:xfrm>
        <a:graphic>
          <a:graphicData uri="http://schemas.openxmlformats.org/drawingml/2006/table">
            <a:tbl>
              <a:tblPr firstRow="1" bandRow="1">
                <a:tableStyleId>{7E9639D4-E3E2-4D34-9284-5A2195B3D0D7}</a:tableStyleId>
              </a:tblPr>
              <a:tblGrid>
                <a:gridCol w="3973372"/>
              </a:tblGrid>
              <a:tr h="370840">
                <a:tc>
                  <a:txBody>
                    <a:bodyPr/>
                    <a:lstStyle/>
                    <a:p>
                      <a:r>
                        <a:rPr lang="es-ES_tradnl" sz="1400" dirty="0" smtClean="0"/>
                        <a:t>Estabilidad en el Empleo</a:t>
                      </a:r>
                      <a:endParaRPr lang="es-CL" sz="1400" dirty="0"/>
                    </a:p>
                  </a:txBody>
                  <a:tcPr>
                    <a:solidFill>
                      <a:schemeClr val="tx2">
                        <a:lumMod val="75000"/>
                      </a:schemeClr>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L" sz="1200" kern="1200" dirty="0" smtClean="0">
                        <a:solidFill>
                          <a:schemeClr val="tx1"/>
                        </a:solidFill>
                        <a:effectLst/>
                        <a:latin typeface="+mn-lt"/>
                        <a:ea typeface="+mn-ea"/>
                        <a:cs typeface="+mn-cs"/>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300" dirty="0" smtClean="0">
                          <a:latin typeface="+mn-lt"/>
                        </a:rPr>
                        <a:t>Funcionarios en una relación planta contrata de casi 1 es a 2.5, situación que se mantiene en los cargos asociados a funciones estrategias del servicio. Se destaca que un 92 % de los abogados, un 60 % de los fiscalizadores y un 48% de los mediadores pertenecen a la contrata. </a:t>
                      </a: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3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300" dirty="0" smtClean="0">
                          <a:latin typeface="+mn-lt"/>
                        </a:rPr>
                        <a:t>Entre los años 2012 a 2015, han renunciado 25 personas a la planta para optar por una mejora de remuneraciones</a:t>
                      </a:r>
                      <a:r>
                        <a:rPr lang="es-ES_tradnl" sz="1200" dirty="0" smtClean="0">
                          <a:latin typeface="+mn-lt"/>
                        </a:rPr>
                        <a:t>.</a:t>
                      </a: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2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2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2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sz="1200" dirty="0" smtClean="0">
                        <a:latin typeface="+mn-lt"/>
                      </a:endParaRPr>
                    </a:p>
                    <a:p>
                      <a:pPr marL="171450" marR="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200" dirty="0"/>
                    </a:p>
                  </a:txBody>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19541788"/>
              </p:ext>
            </p:extLst>
          </p:nvPr>
        </p:nvGraphicFramePr>
        <p:xfrm>
          <a:off x="4644008" y="1966844"/>
          <a:ext cx="3973372" cy="3506236"/>
        </p:xfrm>
        <a:graphic>
          <a:graphicData uri="http://schemas.openxmlformats.org/drawingml/2006/table">
            <a:tbl>
              <a:tblPr firstRow="1" bandRow="1">
                <a:tableStyleId>{7E9639D4-E3E2-4D34-9284-5A2195B3D0D7}</a:tableStyleId>
              </a:tblPr>
              <a:tblGrid>
                <a:gridCol w="3973372"/>
              </a:tblGrid>
              <a:tr h="382036">
                <a:tc>
                  <a:txBody>
                    <a:bodyPr/>
                    <a:lstStyle/>
                    <a:p>
                      <a:pPr marL="0" algn="l" defTabSz="457200" rtl="0" eaLnBrk="1" latinLnBrk="0" hangingPunct="1"/>
                      <a:r>
                        <a:rPr lang="es-ES_tradnl" sz="1400" b="1" kern="1200" dirty="0" smtClean="0">
                          <a:solidFill>
                            <a:schemeClr val="bg1"/>
                          </a:solidFill>
                          <a:latin typeface="+mn-lt"/>
                          <a:ea typeface="+mn-ea"/>
                          <a:cs typeface="+mn-cs"/>
                        </a:rPr>
                        <a:t>Capacitación</a:t>
                      </a:r>
                      <a:endParaRPr lang="es-CL" sz="1400" b="1" kern="1200" dirty="0">
                        <a:solidFill>
                          <a:schemeClr val="bg1"/>
                        </a:solidFill>
                        <a:latin typeface="+mn-lt"/>
                        <a:ea typeface="+mn-ea"/>
                        <a:cs typeface="+mn-cs"/>
                      </a:endParaRPr>
                    </a:p>
                  </a:txBody>
                  <a:tcPr>
                    <a:solidFill>
                      <a:schemeClr val="tx2">
                        <a:lumMod val="75000"/>
                      </a:schemeClr>
                    </a:solidFill>
                  </a:tcPr>
                </a:tc>
              </a:tr>
              <a:tr h="2021622">
                <a:tc>
                  <a:txBody>
                    <a:bodyPr/>
                    <a:lstStyle/>
                    <a:p>
                      <a:pPr marL="171450" indent="-171450" algn="just">
                        <a:buFont typeface="Arial" panose="020B0604020202020204" pitchFamily="34" charset="0"/>
                        <a:buChar char="•"/>
                      </a:pPr>
                      <a:r>
                        <a:rPr lang="es-ES_tradnl" sz="1300" dirty="0" smtClean="0"/>
                        <a:t>Como parte integrante de la carrera funcionaria, el Servicio no cuenta con una malla de capacitación alineada a</a:t>
                      </a:r>
                      <a:r>
                        <a:rPr lang="es-ES_tradnl" sz="1300" baseline="0" dirty="0" smtClean="0"/>
                        <a:t> las necesidades de los procesos sustantivos y cargos asociados, como base del desarrollo de competencias y reducción de brechas internas. </a:t>
                      </a:r>
                      <a:endParaRPr lang="es-CL" sz="1300" dirty="0" smtClean="0"/>
                    </a:p>
                    <a:p>
                      <a:pPr marL="171450" indent="-171450" algn="just">
                        <a:buFont typeface="Arial" panose="020B0604020202020204" pitchFamily="34" charset="0"/>
                        <a:buChar char="•"/>
                      </a:pPr>
                      <a:endParaRPr lang="es-CL" sz="1300" dirty="0" smtClean="0"/>
                    </a:p>
                    <a:p>
                      <a:pPr marL="171450" indent="-171450" algn="just">
                        <a:buFont typeface="Arial" panose="020B0604020202020204" pitchFamily="34" charset="0"/>
                        <a:buChar char="•"/>
                      </a:pPr>
                      <a:endParaRPr lang="es-CL" sz="1200" dirty="0" smtClean="0"/>
                    </a:p>
                    <a:p>
                      <a:pPr marL="171450" indent="-171450" algn="just">
                        <a:buFont typeface="Arial" panose="020B0604020202020204" pitchFamily="34" charset="0"/>
                        <a:buChar char="•"/>
                      </a:pPr>
                      <a:endParaRPr lang="es-ES_tradnl" sz="1200" dirty="0" smtClean="0"/>
                    </a:p>
                    <a:p>
                      <a:pPr marL="171450" indent="-171450" algn="just">
                        <a:buFont typeface="Arial" panose="020B0604020202020204" pitchFamily="34" charset="0"/>
                        <a:buChar char="•"/>
                      </a:pPr>
                      <a:endParaRPr lang="es-ES_tradnl" sz="1200" dirty="0" smtClean="0"/>
                    </a:p>
                    <a:p>
                      <a:pPr marL="171450" indent="-171450" algn="just">
                        <a:buFont typeface="Arial" panose="020B0604020202020204" pitchFamily="34" charset="0"/>
                        <a:buChar char="•"/>
                      </a:pPr>
                      <a:endParaRPr lang="es-ES_tradnl" sz="1200" dirty="0" smtClean="0"/>
                    </a:p>
                    <a:p>
                      <a:pPr marL="171450" indent="-171450" algn="just">
                        <a:buFont typeface="Arial" panose="020B0604020202020204" pitchFamily="34" charset="0"/>
                        <a:buChar char="•"/>
                      </a:pPr>
                      <a:endParaRPr lang="es-ES_tradnl" sz="1200" dirty="0" smtClean="0"/>
                    </a:p>
                    <a:p>
                      <a:pPr marL="171450" indent="-171450" algn="just">
                        <a:buFont typeface="Arial" panose="020B0604020202020204" pitchFamily="34" charset="0"/>
                        <a:buChar char="•"/>
                      </a:pPr>
                      <a:endParaRPr lang="es-ES_tradnl" sz="1200" dirty="0" smtClean="0"/>
                    </a:p>
                    <a:p>
                      <a:pPr marL="171450" indent="-171450" algn="just">
                        <a:buFont typeface="Arial" panose="020B0604020202020204" pitchFamily="34" charset="0"/>
                        <a:buChar char="•"/>
                      </a:pPr>
                      <a:endParaRPr lang="es-ES_tradnl" sz="1200" dirty="0" smtClean="0"/>
                    </a:p>
                    <a:p>
                      <a:pPr marL="171450" indent="-171450" algn="just">
                        <a:buFont typeface="Arial" panose="020B0604020202020204" pitchFamily="34" charset="0"/>
                        <a:buChar char="•"/>
                      </a:pPr>
                      <a:endParaRPr lang="es-ES_tradnl" sz="1200" dirty="0" smtClean="0"/>
                    </a:p>
                    <a:p>
                      <a:pPr marL="171450" indent="-171450" algn="just">
                        <a:buFont typeface="Arial" panose="020B0604020202020204" pitchFamily="34" charset="0"/>
                        <a:buChar char="•"/>
                      </a:pPr>
                      <a:endParaRPr lang="es-CL" sz="1200" dirty="0"/>
                    </a:p>
                  </a:txBody>
                  <a:tcPr/>
                </a:tc>
              </a:tr>
            </a:tbl>
          </a:graphicData>
        </a:graphic>
      </p:graphicFrame>
    </p:spTree>
    <p:extLst>
      <p:ext uri="{BB962C8B-B14F-4D97-AF65-F5344CB8AC3E}">
        <p14:creationId xmlns:p14="http://schemas.microsoft.com/office/powerpoint/2010/main" val="3621452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971600"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Diagrama 9"/>
          <p:cNvGraphicFramePr/>
          <p:nvPr>
            <p:extLst>
              <p:ext uri="{D42A27DB-BD31-4B8C-83A1-F6EECF244321}">
                <p14:modId xmlns:p14="http://schemas.microsoft.com/office/powerpoint/2010/main" val="3400079166"/>
              </p:ext>
            </p:extLst>
          </p:nvPr>
        </p:nvGraphicFramePr>
        <p:xfrm>
          <a:off x="1526300" y="1628800"/>
          <a:ext cx="6336704" cy="288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35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755576" y="112474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5536" y="235677"/>
            <a:ext cx="7987972" cy="738664"/>
          </a:xfrm>
          <a:prstGeom prst="rect">
            <a:avLst/>
          </a:prstGeom>
          <a:noFill/>
        </p:spPr>
        <p:txBody>
          <a:bodyPr wrap="square" rtlCol="0">
            <a:spAutoFit/>
          </a:bodyPr>
          <a:lstStyle/>
          <a:p>
            <a:pPr algn="ctr"/>
            <a:r>
              <a:rPr lang="es-CL" sz="2200" b="1" dirty="0" smtClean="0">
                <a:latin typeface="+mn-lt"/>
              </a:rPr>
              <a:t>Remuneraciones e Incentivos</a:t>
            </a:r>
          </a:p>
          <a:p>
            <a:pPr algn="ctr"/>
            <a:r>
              <a:rPr lang="es-ES_tradnl" sz="2000" b="1" dirty="0" smtClean="0">
                <a:solidFill>
                  <a:srgbClr val="C00000"/>
                </a:solidFill>
                <a:latin typeface="+mn-lt"/>
              </a:rPr>
              <a:t>Análisis de Egresos</a:t>
            </a:r>
            <a:endParaRPr lang="es-CL" sz="2000" b="1" dirty="0">
              <a:solidFill>
                <a:srgbClr val="C00000"/>
              </a:solidFill>
              <a:latin typeface="+mn-lt"/>
            </a:endParaRPr>
          </a:p>
        </p:txBody>
      </p:sp>
      <p:pic>
        <p:nvPicPr>
          <p:cNvPr id="3" name="Imagen 2"/>
          <p:cNvPicPr>
            <a:picLocks noChangeAspect="1"/>
          </p:cNvPicPr>
          <p:nvPr/>
        </p:nvPicPr>
        <p:blipFill>
          <a:blip r:embed="rId2"/>
          <a:stretch>
            <a:fillRect/>
          </a:stretch>
        </p:blipFill>
        <p:spPr>
          <a:xfrm>
            <a:off x="251520" y="2060848"/>
            <a:ext cx="8561023" cy="258329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35604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755576" y="1052736"/>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40626" y="193077"/>
            <a:ext cx="7987972" cy="738664"/>
          </a:xfrm>
          <a:prstGeom prst="rect">
            <a:avLst/>
          </a:prstGeom>
          <a:noFill/>
        </p:spPr>
        <p:txBody>
          <a:bodyPr wrap="square" rtlCol="0">
            <a:spAutoFit/>
          </a:bodyPr>
          <a:lstStyle/>
          <a:p>
            <a:pPr algn="ctr"/>
            <a:r>
              <a:rPr lang="es-CL" sz="2200" b="1" dirty="0" smtClean="0">
                <a:latin typeface="+mn-lt"/>
              </a:rPr>
              <a:t>Remuneraciones e Incentivos</a:t>
            </a:r>
          </a:p>
          <a:p>
            <a:pPr algn="ctr"/>
            <a:r>
              <a:rPr lang="es-CL" sz="2000" b="1" dirty="0">
                <a:solidFill>
                  <a:srgbClr val="C00000"/>
                </a:solidFill>
                <a:latin typeface="+mn-lt"/>
              </a:rPr>
              <a:t>Análisis Renuncias Voluntarias 2015 </a:t>
            </a:r>
            <a:endParaRPr lang="es-CL" sz="2400" b="1" dirty="0">
              <a:solidFill>
                <a:srgbClr val="C00000"/>
              </a:solidFill>
              <a:latin typeface="+mn-lt"/>
            </a:endParaRPr>
          </a:p>
        </p:txBody>
      </p:sp>
      <p:pic>
        <p:nvPicPr>
          <p:cNvPr id="3" name="Imagen 2"/>
          <p:cNvPicPr>
            <a:picLocks noChangeAspect="1"/>
          </p:cNvPicPr>
          <p:nvPr/>
        </p:nvPicPr>
        <p:blipFill>
          <a:blip r:embed="rId2"/>
          <a:stretch>
            <a:fillRect/>
          </a:stretch>
        </p:blipFill>
        <p:spPr>
          <a:xfrm>
            <a:off x="395536" y="1676902"/>
            <a:ext cx="8467589" cy="3552298"/>
          </a:xfrm>
          <a:prstGeom prst="rect">
            <a:avLst/>
          </a:prstGeom>
        </p:spPr>
      </p:pic>
    </p:spTree>
    <p:extLst>
      <p:ext uri="{BB962C8B-B14F-4D97-AF65-F5344CB8AC3E}">
        <p14:creationId xmlns:p14="http://schemas.microsoft.com/office/powerpoint/2010/main" val="2503641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755576" y="1081005"/>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22837" y="220125"/>
            <a:ext cx="7987972" cy="738664"/>
          </a:xfrm>
          <a:prstGeom prst="rect">
            <a:avLst/>
          </a:prstGeom>
          <a:noFill/>
        </p:spPr>
        <p:txBody>
          <a:bodyPr wrap="square" rtlCol="0">
            <a:spAutoFit/>
          </a:bodyPr>
          <a:lstStyle/>
          <a:p>
            <a:pPr algn="ctr"/>
            <a:r>
              <a:rPr lang="es-CL" sz="2200" b="1" dirty="0" smtClean="0">
                <a:latin typeface="+mn-lt"/>
              </a:rPr>
              <a:t>Remuneraciones e Incentivos</a:t>
            </a:r>
          </a:p>
          <a:p>
            <a:pPr algn="ctr"/>
            <a:r>
              <a:rPr lang="es-CL" sz="2000" b="1" dirty="0">
                <a:solidFill>
                  <a:srgbClr val="C00000"/>
                </a:solidFill>
                <a:latin typeface="+mn-lt"/>
              </a:rPr>
              <a:t>Análisis Renuncias Voluntarias </a:t>
            </a:r>
            <a:r>
              <a:rPr lang="es-CL" sz="2000" b="1" dirty="0" smtClean="0">
                <a:solidFill>
                  <a:srgbClr val="C00000"/>
                </a:solidFill>
                <a:latin typeface="+mn-lt"/>
              </a:rPr>
              <a:t>2016</a:t>
            </a:r>
            <a:endParaRPr lang="es-CL" sz="2400" b="1" dirty="0">
              <a:latin typeface="+mn-lt"/>
            </a:endParaRPr>
          </a:p>
        </p:txBody>
      </p:sp>
      <p:pic>
        <p:nvPicPr>
          <p:cNvPr id="3" name="Imagen 2"/>
          <p:cNvPicPr>
            <a:picLocks noChangeAspect="1"/>
          </p:cNvPicPr>
          <p:nvPr/>
        </p:nvPicPr>
        <p:blipFill>
          <a:blip r:embed="rId2"/>
          <a:stretch>
            <a:fillRect/>
          </a:stretch>
        </p:blipFill>
        <p:spPr>
          <a:xfrm>
            <a:off x="323528" y="1889295"/>
            <a:ext cx="8455678" cy="3287324"/>
          </a:xfrm>
          <a:prstGeom prst="rect">
            <a:avLst/>
          </a:prstGeom>
        </p:spPr>
      </p:pic>
    </p:spTree>
    <p:extLst>
      <p:ext uri="{BB962C8B-B14F-4D97-AF65-F5344CB8AC3E}">
        <p14:creationId xmlns:p14="http://schemas.microsoft.com/office/powerpoint/2010/main" val="427956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p:cNvSpPr>
            <a:spLocks noChangeArrowheads="1"/>
          </p:cNvSpPr>
          <p:nvPr/>
        </p:nvSpPr>
        <p:spPr bwMode="auto">
          <a:xfrm>
            <a:off x="202483" y="30693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smtClean="0">
                <a:ln>
                  <a:noFill/>
                </a:ln>
                <a:solidFill>
                  <a:schemeClr val="tx1"/>
                </a:solidFill>
                <a:effectLst/>
                <a:latin typeface="Arial" panose="020B0604020202020204" pitchFamily="34" charset="0"/>
              </a:rPr>
              <a:t/>
            </a:r>
            <a:br>
              <a:rPr kumimoji="0" lang="es-CL" altLang="es-CL" sz="1800" b="0" i="0" u="none" strike="noStrike" cap="none" normalizeH="0" baseline="0" smtClean="0">
                <a:ln>
                  <a:noFill/>
                </a:ln>
                <a:solidFill>
                  <a:schemeClr val="tx1"/>
                </a:solidFill>
                <a:effectLst/>
                <a:latin typeface="Arial" panose="020B0604020202020204" pitchFamily="34" charset="0"/>
              </a:rPr>
            </a:b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pic>
        <p:nvPicPr>
          <p:cNvPr id="24" name="Imagen 23"/>
          <p:cNvPicPr>
            <a:picLocks noChangeAspect="1"/>
          </p:cNvPicPr>
          <p:nvPr/>
        </p:nvPicPr>
        <p:blipFill>
          <a:blip r:embed="rId2"/>
          <a:stretch>
            <a:fillRect/>
          </a:stretch>
        </p:blipFill>
        <p:spPr>
          <a:xfrm>
            <a:off x="3635896" y="1183663"/>
            <a:ext cx="5163472" cy="2325950"/>
          </a:xfrm>
          <a:prstGeom prst="rect">
            <a:avLst/>
          </a:prstGeom>
        </p:spPr>
      </p:pic>
      <p:pic>
        <p:nvPicPr>
          <p:cNvPr id="26" name="Imagen 25"/>
          <p:cNvPicPr>
            <a:picLocks noChangeAspect="1"/>
          </p:cNvPicPr>
          <p:nvPr/>
        </p:nvPicPr>
        <p:blipFill>
          <a:blip r:embed="rId3"/>
          <a:stretch>
            <a:fillRect/>
          </a:stretch>
        </p:blipFill>
        <p:spPr>
          <a:xfrm>
            <a:off x="1835696" y="4046874"/>
            <a:ext cx="5565909" cy="2291845"/>
          </a:xfrm>
          <a:prstGeom prst="rect">
            <a:avLst/>
          </a:prstGeom>
        </p:spPr>
      </p:pic>
      <p:graphicFrame>
        <p:nvGraphicFramePr>
          <p:cNvPr id="27" name="Tabla 26"/>
          <p:cNvGraphicFramePr>
            <a:graphicFrameLocks noGrp="1"/>
          </p:cNvGraphicFramePr>
          <p:nvPr>
            <p:extLst>
              <p:ext uri="{D42A27DB-BD31-4B8C-83A1-F6EECF244321}">
                <p14:modId xmlns:p14="http://schemas.microsoft.com/office/powerpoint/2010/main" val="660720636"/>
              </p:ext>
            </p:extLst>
          </p:nvPr>
        </p:nvGraphicFramePr>
        <p:xfrm>
          <a:off x="107504" y="1680662"/>
          <a:ext cx="3128039" cy="1303393"/>
        </p:xfrm>
        <a:graphic>
          <a:graphicData uri="http://schemas.openxmlformats.org/drawingml/2006/table">
            <a:tbl>
              <a:tblPr firstRow="1" firstCol="1" bandRow="1">
                <a:tableStyleId>{073A0DAA-6AF3-43AB-8588-CEC1D06C72B9}</a:tableStyleId>
              </a:tblPr>
              <a:tblGrid>
                <a:gridCol w="1078197"/>
                <a:gridCol w="911745"/>
                <a:gridCol w="1138097"/>
              </a:tblGrid>
              <a:tr h="341381">
                <a:tc>
                  <a:txBody>
                    <a:bodyPr/>
                    <a:lstStyle/>
                    <a:p>
                      <a:pPr>
                        <a:lnSpc>
                          <a:spcPct val="107000"/>
                        </a:lnSpc>
                        <a:spcAft>
                          <a:spcPts val="0"/>
                        </a:spcAft>
                      </a:pPr>
                      <a:r>
                        <a:rPr lang="es-CL" sz="1000" dirty="0">
                          <a:effectLst/>
                        </a:rPr>
                        <a:t> Tipo de HHEE</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000">
                          <a:effectLst/>
                        </a:rPr>
                        <a:t>Cantidad HHEE</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000">
                          <a:effectLst/>
                        </a:rPr>
                        <a:t>Monto Pagado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41381">
                <a:tc>
                  <a:txBody>
                    <a:bodyPr/>
                    <a:lstStyle/>
                    <a:p>
                      <a:pPr>
                        <a:lnSpc>
                          <a:spcPct val="107000"/>
                        </a:lnSpc>
                        <a:spcAft>
                          <a:spcPts val="0"/>
                        </a:spcAft>
                      </a:pPr>
                      <a:r>
                        <a:rPr lang="es-CL" sz="1000">
                          <a:effectLst/>
                        </a:rPr>
                        <a:t>Diurnas (+25%)</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000">
                          <a:effectLst/>
                        </a:rPr>
                        <a:t>98.989</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000" dirty="0">
                          <a:effectLst/>
                        </a:rPr>
                        <a:t>$ 517.577.777</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41381">
                <a:tc>
                  <a:txBody>
                    <a:bodyPr/>
                    <a:lstStyle/>
                    <a:p>
                      <a:pPr>
                        <a:lnSpc>
                          <a:spcPct val="107000"/>
                        </a:lnSpc>
                        <a:spcAft>
                          <a:spcPts val="0"/>
                        </a:spcAft>
                      </a:pPr>
                      <a:r>
                        <a:rPr lang="es-CL" sz="1000" dirty="0">
                          <a:effectLst/>
                        </a:rPr>
                        <a:t>Nocturnas (+50%)</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000">
                          <a:effectLst/>
                        </a:rPr>
                        <a:t>28.778</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000" dirty="0">
                          <a:effectLst/>
                        </a:rPr>
                        <a:t>$ 181.652.169</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279250">
                <a:tc>
                  <a:txBody>
                    <a:bodyPr/>
                    <a:lstStyle/>
                    <a:p>
                      <a:pPr>
                        <a:lnSpc>
                          <a:spcPct val="107000"/>
                        </a:lnSpc>
                        <a:spcAft>
                          <a:spcPts val="0"/>
                        </a:spcAft>
                      </a:pPr>
                      <a:r>
                        <a:rPr lang="es-CL" sz="1000" dirty="0">
                          <a:effectLst/>
                        </a:rPr>
                        <a:t>Total</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000">
                          <a:effectLst/>
                        </a:rPr>
                        <a:t>127.767</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000" dirty="0">
                          <a:effectLst/>
                        </a:rPr>
                        <a:t>$ 699.229.946</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12" name="CuadroTexto 11"/>
          <p:cNvSpPr txBox="1"/>
          <p:nvPr/>
        </p:nvSpPr>
        <p:spPr>
          <a:xfrm>
            <a:off x="106512" y="132940"/>
            <a:ext cx="7987972" cy="1138773"/>
          </a:xfrm>
          <a:prstGeom prst="rect">
            <a:avLst/>
          </a:prstGeom>
          <a:noFill/>
        </p:spPr>
        <p:txBody>
          <a:bodyPr wrap="square" rtlCol="0">
            <a:spAutoFit/>
          </a:bodyPr>
          <a:lstStyle/>
          <a:p>
            <a:pPr algn="ctr"/>
            <a:r>
              <a:rPr lang="es-CL" sz="2200" b="1" dirty="0" smtClean="0">
                <a:latin typeface="+mn-lt"/>
              </a:rPr>
              <a:t>Remuneraciones e Incentivos</a:t>
            </a:r>
          </a:p>
          <a:p>
            <a:pPr algn="ctr"/>
            <a:r>
              <a:rPr lang="es-CL" sz="2000" b="1" dirty="0">
                <a:solidFill>
                  <a:srgbClr val="C00000"/>
                </a:solidFill>
                <a:latin typeface="+mn-lt"/>
              </a:rPr>
              <a:t>Análisis Horas Extras</a:t>
            </a:r>
          </a:p>
          <a:p>
            <a:pPr algn="ctr"/>
            <a:endParaRPr lang="es-CL" sz="2400" b="1" dirty="0">
              <a:latin typeface="+mn-lt"/>
            </a:endParaRPr>
          </a:p>
        </p:txBody>
      </p:sp>
      <p:cxnSp>
        <p:nvCxnSpPr>
          <p:cNvPr id="14" name="Conector recto 13"/>
          <p:cNvCxnSpPr/>
          <p:nvPr/>
        </p:nvCxnSpPr>
        <p:spPr>
          <a:xfrm>
            <a:off x="683568"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2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41231" y="1502666"/>
            <a:ext cx="4913330" cy="492443"/>
          </a:xfrm>
          <a:prstGeom prst="rect">
            <a:avLst/>
          </a:prstGeom>
        </p:spPr>
        <p:txBody>
          <a:bodyPr wrap="square">
            <a:spAutoFit/>
          </a:bodyPr>
          <a:lstStyle/>
          <a:p>
            <a:pPr algn="ctr"/>
            <a:r>
              <a:rPr lang="es-CL" sz="1300" b="1" dirty="0" smtClean="0">
                <a:latin typeface="+mn-lt"/>
              </a:rPr>
              <a:t>Porcentaje de satisfacción de la demanda horaria solicitada por el trabajador para la visita inspectiva</a:t>
            </a:r>
            <a:endParaRPr lang="es-CL" sz="1300" b="1" dirty="0">
              <a:latin typeface="+mn-lt"/>
            </a:endParaRPr>
          </a:p>
        </p:txBody>
      </p:sp>
      <p:sp>
        <p:nvSpPr>
          <p:cNvPr id="7" name="Rectángulo 6"/>
          <p:cNvSpPr/>
          <p:nvPr/>
        </p:nvSpPr>
        <p:spPr>
          <a:xfrm>
            <a:off x="192827" y="4243570"/>
            <a:ext cx="5440344" cy="507831"/>
          </a:xfrm>
          <a:prstGeom prst="rect">
            <a:avLst/>
          </a:prstGeom>
        </p:spPr>
        <p:txBody>
          <a:bodyPr wrap="square">
            <a:spAutoFit/>
          </a:bodyPr>
          <a:lstStyle/>
          <a:p>
            <a:pPr algn="just"/>
            <a:r>
              <a:rPr lang="es-CL" dirty="0" smtClean="0"/>
              <a:t>* </a:t>
            </a:r>
            <a:r>
              <a:rPr lang="es-CL" sz="900" dirty="0"/>
              <a:t>Sólo un 24% de las visitas realizadas cuentan con un registro de el horario de visita solicitado y un registro del horario de visita realizado.</a:t>
            </a:r>
          </a:p>
        </p:txBody>
      </p:sp>
      <p:sp>
        <p:nvSpPr>
          <p:cNvPr id="8" name="Rectángulo 7"/>
          <p:cNvSpPr/>
          <p:nvPr/>
        </p:nvSpPr>
        <p:spPr>
          <a:xfrm>
            <a:off x="541231" y="5045739"/>
            <a:ext cx="8063217" cy="1231106"/>
          </a:xfrm>
          <a:prstGeom prst="rect">
            <a:avLst/>
          </a:prstGeom>
        </p:spPr>
        <p:txBody>
          <a:bodyPr wrap="square">
            <a:spAutoFit/>
          </a:bodyPr>
          <a:lstStyle/>
          <a:p>
            <a:pPr algn="just"/>
            <a:endParaRPr lang="es-CL" dirty="0" smtClean="0"/>
          </a:p>
          <a:p>
            <a:pPr algn="just"/>
            <a:r>
              <a:rPr lang="es-CL" sz="1400" dirty="0" smtClean="0">
                <a:solidFill>
                  <a:schemeClr val="tx2"/>
                </a:solidFill>
                <a:latin typeface="+mn-lt"/>
              </a:rPr>
              <a:t>Asumiendo </a:t>
            </a:r>
            <a:r>
              <a:rPr lang="es-CL" sz="1400" dirty="0">
                <a:solidFill>
                  <a:schemeClr val="tx2"/>
                </a:solidFill>
                <a:latin typeface="+mn-lt"/>
              </a:rPr>
              <a:t>que la demanda de las fiscalizaciones solicitadas debiese imitar la realidad de los horarios que efectivamente la fuerza laboral se encuentra </a:t>
            </a:r>
            <a:r>
              <a:rPr lang="es-CL" sz="1400" dirty="0" smtClean="0">
                <a:solidFill>
                  <a:schemeClr val="tx2"/>
                </a:solidFill>
                <a:latin typeface="+mn-lt"/>
              </a:rPr>
              <a:t>realizando. Se observa una </a:t>
            </a:r>
            <a:r>
              <a:rPr lang="es-CL" sz="1400" dirty="0">
                <a:solidFill>
                  <a:schemeClr val="tx2"/>
                </a:solidFill>
                <a:latin typeface="+mn-lt"/>
              </a:rPr>
              <a:t>brecha entre el </a:t>
            </a:r>
            <a:r>
              <a:rPr lang="es-CL" sz="1400" b="1" dirty="0">
                <a:solidFill>
                  <a:schemeClr val="tx2"/>
                </a:solidFill>
                <a:latin typeface="+mn-lt"/>
              </a:rPr>
              <a:t>4%</a:t>
            </a:r>
            <a:r>
              <a:rPr lang="es-CL" sz="1400" dirty="0">
                <a:solidFill>
                  <a:schemeClr val="tx2"/>
                </a:solidFill>
                <a:latin typeface="+mn-lt"/>
              </a:rPr>
              <a:t> (4.329 + 482 = 4.811 registros) de la carga de trabajo realizada efectiva el fin de semana, y el </a:t>
            </a:r>
            <a:r>
              <a:rPr lang="es-CL" sz="1400" b="1" dirty="0">
                <a:solidFill>
                  <a:schemeClr val="tx2"/>
                </a:solidFill>
                <a:latin typeface="+mn-lt"/>
              </a:rPr>
              <a:t>17,6%</a:t>
            </a:r>
            <a:r>
              <a:rPr lang="es-CL" sz="1400" dirty="0">
                <a:solidFill>
                  <a:schemeClr val="tx2"/>
                </a:solidFill>
                <a:latin typeface="+mn-lt"/>
              </a:rPr>
              <a:t> de los trabajadores que realizan sus labores los días domingo.</a:t>
            </a:r>
          </a:p>
        </p:txBody>
      </p:sp>
      <p:pic>
        <p:nvPicPr>
          <p:cNvPr id="11" name="Imagen 10"/>
          <p:cNvPicPr>
            <a:picLocks noChangeAspect="1"/>
          </p:cNvPicPr>
          <p:nvPr/>
        </p:nvPicPr>
        <p:blipFill>
          <a:blip r:embed="rId2"/>
          <a:stretch>
            <a:fillRect/>
          </a:stretch>
        </p:blipFill>
        <p:spPr>
          <a:xfrm>
            <a:off x="196663" y="1995109"/>
            <a:ext cx="5436508" cy="2325583"/>
          </a:xfrm>
          <a:prstGeom prst="rect">
            <a:avLst/>
          </a:prstGeom>
        </p:spPr>
      </p:pic>
      <p:sp>
        <p:nvSpPr>
          <p:cNvPr id="16" name="Rectángulo 15"/>
          <p:cNvSpPr/>
          <p:nvPr/>
        </p:nvSpPr>
        <p:spPr>
          <a:xfrm>
            <a:off x="5796136" y="2212244"/>
            <a:ext cx="3079558" cy="2539157"/>
          </a:xfrm>
          <a:prstGeom prst="rect">
            <a:avLst/>
          </a:prstGeom>
        </p:spPr>
        <p:txBody>
          <a:bodyPr wrap="square">
            <a:spAutoFit/>
          </a:bodyPr>
          <a:lstStyle/>
          <a:p>
            <a:pPr marL="285750" indent="-285750" algn="just">
              <a:buFont typeface="Arial" panose="020B0604020202020204" pitchFamily="34" charset="0"/>
              <a:buChar char="•"/>
            </a:pPr>
            <a:r>
              <a:rPr lang="es-CL" sz="1600" dirty="0">
                <a:latin typeface="+mn-lt"/>
              </a:rPr>
              <a:t>Se puede apreciar que la tasa de satisfacción baja considerablemente en Horario Inhábil</a:t>
            </a:r>
            <a:r>
              <a:rPr lang="es-CL" sz="1600" dirty="0" smtClean="0">
                <a:latin typeface="+mn-lt"/>
              </a:rPr>
              <a:t>.</a:t>
            </a:r>
          </a:p>
          <a:p>
            <a:pPr algn="just"/>
            <a:endParaRPr lang="es-CL" sz="1600" dirty="0" smtClean="0">
              <a:latin typeface="+mn-lt"/>
            </a:endParaRPr>
          </a:p>
          <a:p>
            <a:pPr marL="285750" indent="-285750" algn="just">
              <a:buFont typeface="Arial" panose="020B0604020202020204" pitchFamily="34" charset="0"/>
              <a:buChar char="•"/>
            </a:pPr>
            <a:r>
              <a:rPr lang="es-ES_tradnl" sz="1500" dirty="0">
                <a:latin typeface="+mn-lt"/>
              </a:rPr>
              <a:t>ENCLA 2014 refiere que un 17,6% </a:t>
            </a:r>
            <a:r>
              <a:rPr lang="es-CL" sz="1600" dirty="0">
                <a:latin typeface="+mn-lt"/>
              </a:rPr>
              <a:t>de los trabajadores y un 30,4% de las empresas trabajan los domingos. </a:t>
            </a:r>
            <a:endParaRPr lang="es-CL" sz="1500" dirty="0">
              <a:latin typeface="+mn-lt"/>
            </a:endParaRPr>
          </a:p>
          <a:p>
            <a:pPr algn="just"/>
            <a:r>
              <a:rPr lang="es-CL" sz="1600" dirty="0" smtClean="0">
                <a:latin typeface="+mn-lt"/>
              </a:rPr>
              <a:t>  </a:t>
            </a:r>
            <a:endParaRPr lang="es-CL" sz="1600" dirty="0">
              <a:latin typeface="+mn-lt"/>
            </a:endParaRPr>
          </a:p>
        </p:txBody>
      </p:sp>
      <p:cxnSp>
        <p:nvCxnSpPr>
          <p:cNvPr id="18" name="Conector recto de flecha 17"/>
          <p:cNvCxnSpPr/>
          <p:nvPr/>
        </p:nvCxnSpPr>
        <p:spPr>
          <a:xfrm>
            <a:off x="7308304" y="4509120"/>
            <a:ext cx="0" cy="79208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Conector recto 9"/>
          <p:cNvCxnSpPr/>
          <p:nvPr/>
        </p:nvCxnSpPr>
        <p:spPr>
          <a:xfrm>
            <a:off x="899592"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41231" y="159778"/>
            <a:ext cx="7987972" cy="738664"/>
          </a:xfrm>
          <a:prstGeom prst="rect">
            <a:avLst/>
          </a:prstGeom>
          <a:noFill/>
        </p:spPr>
        <p:txBody>
          <a:bodyPr wrap="square" rtlCol="0">
            <a:spAutoFit/>
          </a:bodyPr>
          <a:lstStyle/>
          <a:p>
            <a:pPr algn="ctr"/>
            <a:r>
              <a:rPr lang="es-CL" sz="2200" b="1" dirty="0" smtClean="0">
                <a:latin typeface="+mn-lt"/>
              </a:rPr>
              <a:t>Remuneraciones e Incentivos</a:t>
            </a:r>
          </a:p>
          <a:p>
            <a:pPr algn="ctr"/>
            <a:r>
              <a:rPr lang="es-CL" sz="2000" b="1" dirty="0">
                <a:solidFill>
                  <a:srgbClr val="C00000"/>
                </a:solidFill>
                <a:latin typeface="+mn-lt"/>
              </a:rPr>
              <a:t>Análisis Cobertura Horaria de </a:t>
            </a:r>
            <a:r>
              <a:rPr lang="es-CL" sz="2000" b="1" dirty="0" smtClean="0">
                <a:solidFill>
                  <a:srgbClr val="C00000"/>
                </a:solidFill>
                <a:latin typeface="+mn-lt"/>
              </a:rPr>
              <a:t>Fiscalización</a:t>
            </a:r>
            <a:endParaRPr lang="es-CL" sz="2400" b="1" dirty="0">
              <a:latin typeface="+mn-lt"/>
            </a:endParaRPr>
          </a:p>
        </p:txBody>
      </p:sp>
    </p:spTree>
    <p:extLst>
      <p:ext uri="{BB962C8B-B14F-4D97-AF65-F5344CB8AC3E}">
        <p14:creationId xmlns:p14="http://schemas.microsoft.com/office/powerpoint/2010/main" val="1555423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p:cNvCxnSpPr/>
          <p:nvPr/>
        </p:nvCxnSpPr>
        <p:spPr>
          <a:xfrm>
            <a:off x="779571" y="98072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4114800" y="2967566"/>
            <a:ext cx="914400" cy="369332"/>
          </a:xfrm>
          <a:prstGeom prst="rect">
            <a:avLst/>
          </a:prstGeom>
          <a:noFill/>
        </p:spPr>
        <p:txBody>
          <a:bodyPr wrap="square" rtlCol="0">
            <a:spAutoFit/>
          </a:bodyPr>
          <a:lstStyle/>
          <a:p>
            <a:pPr algn="r"/>
            <a:endParaRPr lang="es-CL" dirty="0"/>
          </a:p>
        </p:txBody>
      </p:sp>
      <p:sp>
        <p:nvSpPr>
          <p:cNvPr id="5" name="Rectángulo 4"/>
          <p:cNvSpPr/>
          <p:nvPr/>
        </p:nvSpPr>
        <p:spPr>
          <a:xfrm>
            <a:off x="509669" y="1340768"/>
            <a:ext cx="8124661" cy="4770537"/>
          </a:xfrm>
          <a:prstGeom prst="rect">
            <a:avLst/>
          </a:prstGeom>
        </p:spPr>
        <p:txBody>
          <a:bodyPr wrap="square">
            <a:spAutoFit/>
          </a:bodyPr>
          <a:lstStyle/>
          <a:p>
            <a:endParaRPr lang="es-ES_tradnl" sz="1000" b="1" dirty="0"/>
          </a:p>
          <a:p>
            <a:pPr algn="just"/>
            <a:r>
              <a:rPr lang="es-ES_tradnl" sz="1400" dirty="0" smtClean="0">
                <a:latin typeface="+mn-lt"/>
              </a:rPr>
              <a:t>Tanto en Chile como en el mundo, </a:t>
            </a:r>
            <a:r>
              <a:rPr lang="es-ES_tradnl" sz="1400" dirty="0" smtClean="0">
                <a:solidFill>
                  <a:srgbClr val="FF0000"/>
                </a:solidFill>
                <a:latin typeface="+mn-lt"/>
              </a:rPr>
              <a:t>los cambios operados en el modelo productivo </a:t>
            </a:r>
            <a:r>
              <a:rPr lang="es-ES_tradnl" sz="1400" dirty="0" smtClean="0">
                <a:latin typeface="+mn-lt"/>
              </a:rPr>
              <a:t>a contar de la década de los setenta trajeron consigo </a:t>
            </a:r>
            <a:r>
              <a:rPr lang="es-ES_tradnl" sz="1400" dirty="0" smtClean="0">
                <a:solidFill>
                  <a:srgbClr val="FF0000"/>
                </a:solidFill>
                <a:latin typeface="+mn-lt"/>
              </a:rPr>
              <a:t>ajustes y cambios a nivel de las formas de organización del trabajo</a:t>
            </a:r>
            <a:r>
              <a:rPr lang="es-ES_tradnl" sz="1400" dirty="0" smtClean="0">
                <a:latin typeface="+mn-lt"/>
              </a:rPr>
              <a:t>. En Chile, estos cambios están vinculados a las crisis del modelo de desarrollo de comienzos de los setenta. </a:t>
            </a:r>
          </a:p>
          <a:p>
            <a:pPr algn="just"/>
            <a:endParaRPr lang="es-ES_tradnl" sz="1400" dirty="0" smtClean="0">
              <a:latin typeface="+mn-lt"/>
            </a:endParaRPr>
          </a:p>
          <a:p>
            <a:pPr algn="just"/>
            <a:r>
              <a:rPr lang="es-ES_tradnl" sz="1400" dirty="0" smtClean="0">
                <a:latin typeface="+mn-lt"/>
              </a:rPr>
              <a:t>El </a:t>
            </a:r>
            <a:r>
              <a:rPr lang="es-ES_tradnl" sz="1400" dirty="0" smtClean="0">
                <a:solidFill>
                  <a:srgbClr val="FF0000"/>
                </a:solidFill>
                <a:latin typeface="+mn-lt"/>
              </a:rPr>
              <a:t>nuevo modelo</a:t>
            </a:r>
            <a:r>
              <a:rPr lang="es-ES_tradnl" sz="1400" dirty="0" smtClean="0">
                <a:latin typeface="+mn-lt"/>
              </a:rPr>
              <a:t>, se tradujo en la </a:t>
            </a:r>
            <a:r>
              <a:rPr lang="es-ES_tradnl" sz="1400" dirty="0" smtClean="0">
                <a:solidFill>
                  <a:srgbClr val="FF0000"/>
                </a:solidFill>
                <a:latin typeface="+mn-lt"/>
              </a:rPr>
              <a:t>fragmentación de los procesos productivos y de trabajo</a:t>
            </a:r>
            <a:r>
              <a:rPr lang="es-ES_tradnl" sz="1400" dirty="0" smtClean="0">
                <a:latin typeface="+mn-lt"/>
              </a:rPr>
              <a:t>, y el </a:t>
            </a:r>
            <a:r>
              <a:rPr lang="es-ES_tradnl" sz="1400" dirty="0" smtClean="0">
                <a:solidFill>
                  <a:srgbClr val="FF0000"/>
                </a:solidFill>
                <a:latin typeface="+mn-lt"/>
              </a:rPr>
              <a:t>deterioro de las condiciones de trabajo</a:t>
            </a:r>
            <a:r>
              <a:rPr lang="es-ES_tradnl" sz="1400" dirty="0" smtClean="0">
                <a:latin typeface="+mn-lt"/>
              </a:rPr>
              <a:t>, especialmente en aquellos sectores sometidos a una importante restructuración productiva. Así como también, en las relaciones laborales y las formas de acción colectiva que surgen del mundo del trabajo. </a:t>
            </a:r>
            <a:r>
              <a:rPr lang="es-ES_tradnl" sz="1400" i="1" dirty="0"/>
              <a:t>ENCLA 2014</a:t>
            </a:r>
            <a:endParaRPr lang="es-ES_tradnl" sz="1400" i="1" dirty="0" smtClean="0">
              <a:latin typeface="+mn-lt"/>
            </a:endParaRPr>
          </a:p>
          <a:p>
            <a:pPr algn="just"/>
            <a:endParaRPr lang="es-ES_tradnl" sz="1400" dirty="0">
              <a:latin typeface="+mn-lt"/>
            </a:endParaRPr>
          </a:p>
          <a:p>
            <a:pPr algn="just"/>
            <a:r>
              <a:rPr lang="es-ES_tradnl" sz="1400" dirty="0" smtClean="0">
                <a:latin typeface="+mn-lt"/>
              </a:rPr>
              <a:t>Entre los años </a:t>
            </a:r>
            <a:r>
              <a:rPr lang="es-ES_tradnl" sz="1400" dirty="0" smtClean="0">
                <a:solidFill>
                  <a:srgbClr val="FF0000"/>
                </a:solidFill>
                <a:latin typeface="+mn-lt"/>
              </a:rPr>
              <a:t>1990 y 2006 se observa una tendencia al aumento del índice global de incumplimiento laboral</a:t>
            </a:r>
            <a:r>
              <a:rPr lang="es-ES_tradnl" sz="1400" dirty="0" smtClean="0">
                <a:latin typeface="+mn-lt"/>
              </a:rPr>
              <a:t>. Según datos del año 2006 al 2009, 1/3 de los trabajadores chilenos sigue todavía sin disfrutar al menos </a:t>
            </a:r>
            <a:r>
              <a:rPr lang="es-ES_tradnl" sz="1400" b="1" dirty="0" smtClean="0">
                <a:latin typeface="+mn-lt"/>
              </a:rPr>
              <a:t>uno de los cuatro </a:t>
            </a:r>
            <a:r>
              <a:rPr lang="es-ES_tradnl" sz="1400" dirty="0" smtClean="0">
                <a:latin typeface="+mn-lt"/>
              </a:rPr>
              <a:t>derechos laborales: salario mínimo, contrato firmado, respeto del máximo legal de horas de trabajo y pensión. </a:t>
            </a:r>
            <a:r>
              <a:rPr lang="es-ES_tradnl" sz="1400" dirty="0">
                <a:latin typeface="+mn-lt"/>
              </a:rPr>
              <a:t>Por tanto, una cuestión fundamental es </a:t>
            </a:r>
            <a:r>
              <a:rPr lang="es-ES_tradnl" sz="1400" b="1" dirty="0">
                <a:solidFill>
                  <a:srgbClr val="FF0000"/>
                </a:solidFill>
                <a:latin typeface="+mn-lt"/>
              </a:rPr>
              <a:t>¿cómo lograr mayores niveles de cumplimiento gracias a la Inspección del </a:t>
            </a:r>
            <a:r>
              <a:rPr lang="es-ES_tradnl" sz="1400" b="1" dirty="0" smtClean="0">
                <a:solidFill>
                  <a:srgbClr val="FF0000"/>
                </a:solidFill>
                <a:latin typeface="+mn-lt"/>
              </a:rPr>
              <a:t>Trabajo?</a:t>
            </a:r>
            <a:r>
              <a:rPr lang="es-ES_tradnl" sz="1400" dirty="0" smtClean="0">
                <a:latin typeface="+mn-lt"/>
              </a:rPr>
              <a:t>. </a:t>
            </a:r>
            <a:r>
              <a:rPr lang="es-ES_tradnl" sz="1400" i="1" dirty="0" smtClean="0">
                <a:latin typeface="+mn-lt"/>
              </a:rPr>
              <a:t>(Revista Internacional del Trabajo, vol 132 de 2013). </a:t>
            </a:r>
          </a:p>
          <a:p>
            <a:pPr algn="just"/>
            <a:endParaRPr lang="es-ES_tradnl" sz="1400" i="1" dirty="0" smtClean="0">
              <a:latin typeface="+mn-lt"/>
            </a:endParaRPr>
          </a:p>
          <a:p>
            <a:pPr algn="just"/>
            <a:r>
              <a:rPr lang="es-ES_tradnl" sz="1400" dirty="0">
                <a:latin typeface="+mn-lt"/>
              </a:rPr>
              <a:t>Gran </a:t>
            </a:r>
            <a:r>
              <a:rPr lang="es-ES_tradnl" sz="1400" dirty="0" smtClean="0">
                <a:latin typeface="+mn-lt"/>
              </a:rPr>
              <a:t>parte del éxito en el control de la evasión previsional, se juega en la efectividad del proceso de fiscalización de la DT para detectar su incumplimiento (Estudio Consejo Consultivo Previsional y Comisión de Usuarios Sistema de Pensiones, 2012).</a:t>
            </a:r>
          </a:p>
          <a:p>
            <a:pPr algn="just"/>
            <a:endParaRPr lang="es-ES_tradnl" sz="1400" dirty="0">
              <a:latin typeface="+mn-lt"/>
            </a:endParaRPr>
          </a:p>
          <a:p>
            <a:pPr algn="just"/>
            <a:r>
              <a:rPr lang="es-ES_tradnl" sz="1400" dirty="0" smtClean="0">
                <a:latin typeface="+mn-lt"/>
              </a:rPr>
              <a:t>La modernización del sistema de fiscalización, supone también un conjunto de beneficios para quienes son objeto de la acción fiscalizadora. </a:t>
            </a:r>
            <a:endParaRPr lang="es-CL" sz="1400" dirty="0">
              <a:latin typeface="+mn-lt"/>
            </a:endParaRPr>
          </a:p>
        </p:txBody>
      </p:sp>
      <p:sp>
        <p:nvSpPr>
          <p:cNvPr id="2" name="Rectángulo 1"/>
          <p:cNvSpPr/>
          <p:nvPr/>
        </p:nvSpPr>
        <p:spPr>
          <a:xfrm>
            <a:off x="887546" y="405245"/>
            <a:ext cx="7050098" cy="430887"/>
          </a:xfrm>
          <a:prstGeom prst="rect">
            <a:avLst/>
          </a:prstGeom>
        </p:spPr>
        <p:txBody>
          <a:bodyPr wrap="square">
            <a:spAutoFit/>
          </a:bodyPr>
          <a:lstStyle/>
          <a:p>
            <a:r>
              <a:rPr lang="es-ES_tradnl" sz="2200" b="1" dirty="0">
                <a:latin typeface="+mn-lt"/>
              </a:rPr>
              <a:t>Complejidad del Sistema Laboral en un País en Desarrollo </a:t>
            </a:r>
          </a:p>
        </p:txBody>
      </p:sp>
    </p:spTree>
    <p:extLst>
      <p:ext uri="{BB962C8B-B14F-4D97-AF65-F5344CB8AC3E}">
        <p14:creationId xmlns:p14="http://schemas.microsoft.com/office/powerpoint/2010/main" val="545232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35677"/>
            <a:ext cx="7987972" cy="461665"/>
          </a:xfrm>
          <a:prstGeom prst="rect">
            <a:avLst/>
          </a:prstGeom>
          <a:noFill/>
        </p:spPr>
        <p:txBody>
          <a:bodyPr wrap="square" rtlCol="0">
            <a:spAutoFit/>
          </a:bodyPr>
          <a:lstStyle>
            <a:defPPr>
              <a:defRPr lang="en-US"/>
            </a:defPPr>
            <a:lvl1pPr algn="ctr">
              <a:defRPr sz="2400" b="1">
                <a:latin typeface="+mn-lt"/>
              </a:defRPr>
            </a:lvl1pPr>
          </a:lstStyle>
          <a:p>
            <a:r>
              <a:rPr lang="es-CL" dirty="0"/>
              <a:t>Remuneraciones e Incentivos</a:t>
            </a:r>
          </a:p>
        </p:txBody>
      </p:sp>
      <p:cxnSp>
        <p:nvCxnSpPr>
          <p:cNvPr id="5" name="Conector recto 4"/>
          <p:cNvCxnSpPr/>
          <p:nvPr/>
        </p:nvCxnSpPr>
        <p:spPr>
          <a:xfrm>
            <a:off x="755576" y="76470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395536" y="1095511"/>
            <a:ext cx="2808312" cy="369332"/>
          </a:xfrm>
          <a:prstGeom prst="rect">
            <a:avLst/>
          </a:prstGeom>
          <a:noFill/>
        </p:spPr>
        <p:txBody>
          <a:bodyPr wrap="square" rtlCol="0">
            <a:spAutoFit/>
          </a:bodyPr>
          <a:lstStyle/>
          <a:p>
            <a:r>
              <a:rPr lang="es-CL" b="1" dirty="0" smtClean="0">
                <a:solidFill>
                  <a:srgbClr val="C00000"/>
                </a:solidFill>
                <a:latin typeface="+mn-lt"/>
              </a:rPr>
              <a:t>Conclusión Diagnóstica</a:t>
            </a:r>
            <a:endParaRPr lang="es-CL" b="1" dirty="0">
              <a:solidFill>
                <a:srgbClr val="C00000"/>
              </a:solidFill>
              <a:latin typeface="+mn-lt"/>
            </a:endParaRPr>
          </a:p>
        </p:txBody>
      </p:sp>
      <p:sp>
        <p:nvSpPr>
          <p:cNvPr id="4" name="Rectángulo 3"/>
          <p:cNvSpPr/>
          <p:nvPr/>
        </p:nvSpPr>
        <p:spPr>
          <a:xfrm>
            <a:off x="321977" y="1628800"/>
            <a:ext cx="7962614" cy="3539430"/>
          </a:xfrm>
          <a:prstGeom prst="rect">
            <a:avLst/>
          </a:prstGeom>
        </p:spPr>
        <p:txBody>
          <a:bodyPr wrap="square">
            <a:spAutoFit/>
          </a:bodyPr>
          <a:lstStyle/>
          <a:p>
            <a:pPr marL="285750" indent="-285750" algn="just">
              <a:buFont typeface="Arial" panose="020B0604020202020204" pitchFamily="34" charset="0"/>
              <a:buChar char="•"/>
            </a:pPr>
            <a:r>
              <a:rPr lang="es-CL" sz="1400" dirty="0">
                <a:latin typeface="+mn-lt"/>
              </a:rPr>
              <a:t>Funciones operativas y de soporte con igual nivel de responsabilidad, asociada a remuneraciones </a:t>
            </a:r>
            <a:r>
              <a:rPr lang="es-CL" sz="1400" dirty="0" smtClean="0">
                <a:latin typeface="+mn-lt"/>
              </a:rPr>
              <a:t>diversas.</a:t>
            </a:r>
          </a:p>
          <a:p>
            <a:pPr algn="just"/>
            <a:endParaRPr lang="es-CL" sz="1400" dirty="0" smtClean="0">
              <a:latin typeface="+mn-lt"/>
            </a:endParaRPr>
          </a:p>
          <a:p>
            <a:pPr marL="285750" indent="-285750" algn="just">
              <a:buFont typeface="Arial" panose="020B0604020202020204" pitchFamily="34" charset="0"/>
              <a:buChar char="•"/>
            </a:pPr>
            <a:r>
              <a:rPr lang="es-CL" sz="1400" dirty="0" smtClean="0">
                <a:latin typeface="+mn-lt"/>
              </a:rPr>
              <a:t>La institución no cuenta con estímulos para interesar a los fiscalizadores con experiencia a ejercer cargos de Jefatura.</a:t>
            </a:r>
          </a:p>
          <a:p>
            <a:pPr algn="just"/>
            <a:endParaRPr lang="es-CL" sz="1400" dirty="0" smtClean="0">
              <a:latin typeface="+mn-lt"/>
            </a:endParaRPr>
          </a:p>
          <a:p>
            <a:pPr marL="285750" indent="-285750" algn="just">
              <a:buFont typeface="Arial" panose="020B0604020202020204" pitchFamily="34" charset="0"/>
              <a:buChar char="•"/>
            </a:pPr>
            <a:r>
              <a:rPr lang="es-CL" sz="1400" dirty="0" smtClean="0">
                <a:latin typeface="+mn-lt"/>
              </a:rPr>
              <a:t>La DT no cuenta con mecanismos para retener a los profesionales formados y desarrollados en la Institución.</a:t>
            </a:r>
          </a:p>
          <a:p>
            <a:pPr algn="just"/>
            <a:endParaRPr lang="es-CL" sz="1400" dirty="0" smtClean="0">
              <a:latin typeface="+mn-lt"/>
            </a:endParaRPr>
          </a:p>
          <a:p>
            <a:pPr marL="285750" indent="-285750" algn="just">
              <a:buFont typeface="Arial" panose="020B0604020202020204" pitchFamily="34" charset="0"/>
              <a:buChar char="•"/>
            </a:pPr>
            <a:r>
              <a:rPr lang="es-CL" sz="1400" dirty="0" smtClean="0">
                <a:latin typeface="+mn-lt"/>
              </a:rPr>
              <a:t>Dada la naturaleza de los servicios prestados, existe dificultad de obtener en el mercado  personal formado para cargos de nivel medio. Situación que cobra aún más valor producto de la creciente complejidad de las relaciones laborales en nuestro País.</a:t>
            </a:r>
          </a:p>
          <a:p>
            <a:pPr algn="just"/>
            <a:endParaRPr lang="es-CL" sz="1400" dirty="0" smtClean="0">
              <a:latin typeface="+mn-lt"/>
            </a:endParaRPr>
          </a:p>
          <a:p>
            <a:pPr marL="285750" indent="-285750" algn="just">
              <a:buFont typeface="Arial" panose="020B0604020202020204" pitchFamily="34" charset="0"/>
              <a:buChar char="•"/>
            </a:pPr>
            <a:r>
              <a:rPr lang="es-ES_tradnl" sz="1400" dirty="0">
                <a:latin typeface="+mn-lt"/>
              </a:rPr>
              <a:t>Cita Pehuén Consultores “La DT no cuenta con una carrera funcionaria y no siempre puede retener a funcionarios calificados y de perfil adecuado para el cumplimiento de sus tareas. La distorsión existente entre grados funciones y antigüedad genera una condición laboral no </a:t>
            </a:r>
            <a:r>
              <a:rPr lang="es-ES_tradnl" sz="1400" dirty="0" smtClean="0">
                <a:latin typeface="+mn-lt"/>
              </a:rPr>
              <a:t>adecuada”. </a:t>
            </a:r>
          </a:p>
        </p:txBody>
      </p:sp>
    </p:spTree>
    <p:extLst>
      <p:ext uri="{BB962C8B-B14F-4D97-AF65-F5344CB8AC3E}">
        <p14:creationId xmlns:p14="http://schemas.microsoft.com/office/powerpoint/2010/main" val="68855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35677"/>
            <a:ext cx="7987972" cy="461665"/>
          </a:xfrm>
          <a:prstGeom prst="rect">
            <a:avLst/>
          </a:prstGeom>
          <a:noFill/>
        </p:spPr>
        <p:txBody>
          <a:bodyPr wrap="square" rtlCol="0">
            <a:spAutoFit/>
          </a:bodyPr>
          <a:lstStyle>
            <a:defPPr>
              <a:defRPr lang="en-US"/>
            </a:defPPr>
            <a:lvl1pPr algn="ctr">
              <a:defRPr sz="2400" b="1">
                <a:latin typeface="+mn-lt"/>
              </a:defRPr>
            </a:lvl1pPr>
          </a:lstStyle>
          <a:p>
            <a:r>
              <a:rPr lang="es-CL" dirty="0"/>
              <a:t>Remuneraciones e Incentivos</a:t>
            </a:r>
          </a:p>
        </p:txBody>
      </p:sp>
      <p:cxnSp>
        <p:nvCxnSpPr>
          <p:cNvPr id="5" name="Conector recto 4"/>
          <p:cNvCxnSpPr/>
          <p:nvPr/>
        </p:nvCxnSpPr>
        <p:spPr>
          <a:xfrm>
            <a:off x="755576" y="76470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377363" y="1700808"/>
            <a:ext cx="8184421" cy="2677656"/>
          </a:xfrm>
          <a:prstGeom prst="rect">
            <a:avLst/>
          </a:prstGeom>
        </p:spPr>
        <p:txBody>
          <a:bodyPr wrap="square">
            <a:spAutoFit/>
          </a:bodyPr>
          <a:lstStyle/>
          <a:p>
            <a:pPr marL="285750" indent="-285750" algn="just">
              <a:buFont typeface="Arial" panose="020B0604020202020204" pitchFamily="34" charset="0"/>
              <a:buChar char="•"/>
            </a:pPr>
            <a:r>
              <a:rPr lang="es-ES_tradnl" sz="1400" dirty="0">
                <a:latin typeface="+mn-lt"/>
              </a:rPr>
              <a:t>Estudio </a:t>
            </a:r>
            <a:r>
              <a:rPr lang="es-ES_tradnl" sz="1400" dirty="0" smtClean="0">
                <a:latin typeface="+mn-lt"/>
              </a:rPr>
              <a:t>Conjunto. </a:t>
            </a:r>
            <a:r>
              <a:rPr lang="es-ES_tradnl" sz="1400" dirty="0">
                <a:latin typeface="+mn-lt"/>
              </a:rPr>
              <a:t>Consejo </a:t>
            </a:r>
            <a:r>
              <a:rPr lang="es-ES_tradnl" sz="1400" dirty="0" smtClean="0">
                <a:latin typeface="+mn-lt"/>
              </a:rPr>
              <a:t>Consultivo </a:t>
            </a:r>
            <a:r>
              <a:rPr lang="es-ES_tradnl" sz="1400" dirty="0">
                <a:latin typeface="+mn-lt"/>
              </a:rPr>
              <a:t>Previsional y Comisión de Usuarios del Sistema de Pensiones, realizado por la Facultada de </a:t>
            </a:r>
            <a:r>
              <a:rPr lang="es-ES_tradnl" sz="1400" dirty="0" smtClean="0">
                <a:latin typeface="+mn-lt"/>
              </a:rPr>
              <a:t>Economía </a:t>
            </a:r>
            <a:r>
              <a:rPr lang="es-ES_tradnl" sz="1400" dirty="0">
                <a:latin typeface="+mn-lt"/>
              </a:rPr>
              <a:t>y </a:t>
            </a:r>
            <a:r>
              <a:rPr lang="es-ES_tradnl" sz="1400" dirty="0" smtClean="0">
                <a:latin typeface="+mn-lt"/>
              </a:rPr>
              <a:t>Negocios </a:t>
            </a:r>
            <a:r>
              <a:rPr lang="es-ES_tradnl" sz="1400" dirty="0">
                <a:latin typeface="+mn-lt"/>
              </a:rPr>
              <a:t>de la Universidad de Chile 2012 </a:t>
            </a:r>
            <a:r>
              <a:rPr lang="es-ES_tradnl" sz="1400" dirty="0" smtClean="0">
                <a:latin typeface="+mn-lt"/>
              </a:rPr>
              <a:t>indica: si </a:t>
            </a:r>
            <a:r>
              <a:rPr lang="es-ES_tradnl" sz="1400" dirty="0">
                <a:latin typeface="+mn-lt"/>
              </a:rPr>
              <a:t>se quiere contar con una DT más efectiva en su rol de fiscalizador, es importante avanzar en la profesionalización de los inspectores y el pago de remuneraciones consistente con ello</a:t>
            </a:r>
            <a:r>
              <a:rPr lang="es-ES_tradnl" sz="1400" dirty="0" smtClean="0">
                <a:latin typeface="+mn-lt"/>
              </a:rPr>
              <a:t>.</a:t>
            </a:r>
          </a:p>
          <a:p>
            <a:pPr marL="285750" indent="-285750" algn="just">
              <a:buFont typeface="Arial" panose="020B0604020202020204" pitchFamily="34" charset="0"/>
              <a:buChar char="•"/>
            </a:pPr>
            <a:endParaRPr lang="es-ES_tradnl" sz="1400" dirty="0">
              <a:latin typeface="+mn-lt"/>
            </a:endParaRPr>
          </a:p>
          <a:p>
            <a:pPr marL="285750" indent="-285750" algn="just">
              <a:buFont typeface="Arial" panose="020B0604020202020204" pitchFamily="34" charset="0"/>
              <a:buChar char="•"/>
            </a:pPr>
            <a:r>
              <a:rPr lang="es-ES_tradnl" sz="1400" dirty="0" smtClean="0">
                <a:latin typeface="+mn-lt"/>
              </a:rPr>
              <a:t>La DT no cuenta con incentivos para interesar a funcionarios destacados a asumir cargos de responsabilidad en áreas operativas.</a:t>
            </a:r>
          </a:p>
          <a:p>
            <a:pPr marL="285750" indent="-285750" algn="just">
              <a:buFont typeface="Arial" panose="020B0604020202020204" pitchFamily="34" charset="0"/>
              <a:buChar char="•"/>
            </a:pPr>
            <a:endParaRPr lang="es-ES_tradnl" sz="1400" dirty="0">
              <a:latin typeface="+mn-lt"/>
            </a:endParaRPr>
          </a:p>
          <a:p>
            <a:pPr marL="285750" indent="-285750" algn="just">
              <a:buFont typeface="Arial" panose="020B0604020202020204" pitchFamily="34" charset="0"/>
              <a:buChar char="•"/>
            </a:pPr>
            <a:r>
              <a:rPr lang="es-ES_tradnl" sz="1400" dirty="0" smtClean="0">
                <a:latin typeface="+mn-lt"/>
              </a:rPr>
              <a:t>La DT requiere ajustar sus horarios de trabajo a la demandas actuales. Este elemento confiere especial importancia en el Ámbito de Atención Telefónica, Relaciones Laborales y Fiscalización. En tal sentido, se evalúa explorar la modalidad de sistemas de turnos y los mecanismos para su implementación.</a:t>
            </a:r>
            <a:endParaRPr lang="es-ES_tradnl" sz="1400" dirty="0">
              <a:latin typeface="+mn-lt"/>
            </a:endParaRPr>
          </a:p>
          <a:p>
            <a:pPr algn="just"/>
            <a:endParaRPr lang="es-CL" sz="1400" dirty="0">
              <a:latin typeface="+mn-lt"/>
            </a:endParaRPr>
          </a:p>
        </p:txBody>
      </p:sp>
      <p:sp>
        <p:nvSpPr>
          <p:cNvPr id="8" name="CuadroTexto 7"/>
          <p:cNvSpPr txBox="1"/>
          <p:nvPr/>
        </p:nvSpPr>
        <p:spPr>
          <a:xfrm>
            <a:off x="395536" y="1095511"/>
            <a:ext cx="2808312" cy="369332"/>
          </a:xfrm>
          <a:prstGeom prst="rect">
            <a:avLst/>
          </a:prstGeom>
          <a:noFill/>
        </p:spPr>
        <p:txBody>
          <a:bodyPr wrap="square" rtlCol="0">
            <a:spAutoFit/>
          </a:bodyPr>
          <a:lstStyle/>
          <a:p>
            <a:r>
              <a:rPr lang="es-CL" b="1" dirty="0" smtClean="0">
                <a:solidFill>
                  <a:srgbClr val="C00000"/>
                </a:solidFill>
                <a:latin typeface="+mn-lt"/>
              </a:rPr>
              <a:t>Conclusión Diagnóstica</a:t>
            </a:r>
            <a:endParaRPr lang="es-CL" b="1" dirty="0">
              <a:solidFill>
                <a:srgbClr val="C00000"/>
              </a:solidFill>
              <a:latin typeface="+mn-lt"/>
            </a:endParaRPr>
          </a:p>
        </p:txBody>
      </p:sp>
    </p:spTree>
    <p:extLst>
      <p:ext uri="{BB962C8B-B14F-4D97-AF65-F5344CB8AC3E}">
        <p14:creationId xmlns:p14="http://schemas.microsoft.com/office/powerpoint/2010/main" val="3531357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ubtitle 2"/>
          <p:cNvSpPr>
            <a:spLocks noGrp="1"/>
          </p:cNvSpPr>
          <p:nvPr>
            <p:ph type="subTitle" idx="1"/>
          </p:nvPr>
        </p:nvSpPr>
        <p:spPr bwMode="auto">
          <a:xfrm>
            <a:off x="2858451" y="712929"/>
            <a:ext cx="3096344" cy="360040"/>
          </a:xfrm>
          <a:noFill/>
          <a:ln>
            <a:miter lim="800000"/>
            <a:headEnd/>
            <a:tailEnd/>
          </a:ln>
        </p:spPr>
        <p:txBody>
          <a:bodyPr vert="horz" wrap="square" lIns="91440" tIns="45720" rIns="91440" bIns="45720" numCol="1" anchor="t" anchorCtr="0" compatLnSpc="1">
            <a:prstTxWarp prst="textNoShape">
              <a:avLst/>
            </a:prstTxWarp>
          </a:bodyPr>
          <a:lstStyle/>
          <a:p>
            <a:r>
              <a:rPr lang="es-ES_tradnl" sz="1200" b="1" dirty="0">
                <a:solidFill>
                  <a:srgbClr val="006CB7"/>
                </a:solidFill>
                <a:latin typeface="Verdana"/>
                <a:cs typeface="Verdana"/>
                <a:sym typeface="Verdana" pitchFamily="34" charset="0"/>
              </a:rPr>
              <a:t>Mesa de Trabajo </a:t>
            </a:r>
            <a:endParaRPr lang="es-ES_tradnl" sz="1200" b="1" dirty="0" smtClean="0">
              <a:solidFill>
                <a:srgbClr val="006CB7"/>
              </a:solidFill>
              <a:latin typeface="Verdana"/>
              <a:cs typeface="Verdana"/>
              <a:sym typeface="Verdana" pitchFamily="34" charset="0"/>
            </a:endParaRPr>
          </a:p>
          <a:p>
            <a:r>
              <a:rPr lang="es-ES_tradnl" sz="1200" b="1" dirty="0" smtClean="0">
                <a:solidFill>
                  <a:srgbClr val="006CB7"/>
                </a:solidFill>
                <a:latin typeface="Verdana"/>
                <a:cs typeface="Verdana"/>
                <a:sym typeface="Verdana" pitchFamily="34" charset="0"/>
              </a:rPr>
              <a:t>Modernización </a:t>
            </a:r>
            <a:r>
              <a:rPr lang="es-ES_tradnl" sz="1200" b="1" dirty="0">
                <a:solidFill>
                  <a:srgbClr val="006CB7"/>
                </a:solidFill>
                <a:latin typeface="Verdana"/>
                <a:cs typeface="Verdana"/>
                <a:sym typeface="Verdana" pitchFamily="34" charset="0"/>
              </a:rPr>
              <a:t>de los Recursos </a:t>
            </a:r>
            <a:r>
              <a:rPr lang="es-ES_tradnl" sz="1200" b="1" dirty="0" smtClean="0">
                <a:solidFill>
                  <a:srgbClr val="006CB7"/>
                </a:solidFill>
                <a:latin typeface="Verdana"/>
                <a:cs typeface="Verdana"/>
                <a:sym typeface="Verdana" pitchFamily="34" charset="0"/>
              </a:rPr>
              <a:t>Humanos DT</a:t>
            </a:r>
            <a:endParaRPr lang="es-ES_tradnl" sz="1200" b="1" dirty="0">
              <a:solidFill>
                <a:srgbClr val="006CB7"/>
              </a:solidFill>
              <a:latin typeface="Verdana"/>
              <a:cs typeface="Verdana"/>
              <a:sym typeface="Verdana" pitchFamily="34" charset="0"/>
            </a:endParaRPr>
          </a:p>
        </p:txBody>
      </p:sp>
      <p:sp>
        <p:nvSpPr>
          <p:cNvPr id="4" name="3 Título"/>
          <p:cNvSpPr>
            <a:spLocks noGrp="1"/>
          </p:cNvSpPr>
          <p:nvPr>
            <p:ph type="ctrTitle"/>
          </p:nvPr>
        </p:nvSpPr>
        <p:spPr>
          <a:xfrm>
            <a:off x="329813" y="2620615"/>
            <a:ext cx="8234088" cy="1828800"/>
          </a:xfrm>
        </p:spPr>
        <p:txBody>
          <a:bodyPr/>
          <a:lstStyle/>
          <a:p>
            <a:pPr algn="ctr"/>
            <a:r>
              <a:rPr lang="es-CL" sz="3200" b="1" dirty="0" smtClean="0">
                <a:solidFill>
                  <a:schemeClr val="tx1"/>
                </a:solidFill>
              </a:rPr>
              <a:t>Gracias</a:t>
            </a:r>
            <a:endParaRPr lang="es-CL" sz="3000" b="1" dirty="0">
              <a:solidFill>
                <a:schemeClr val="tx1"/>
              </a:solidFill>
            </a:endParaRPr>
          </a:p>
        </p:txBody>
      </p:sp>
      <p:cxnSp>
        <p:nvCxnSpPr>
          <p:cNvPr id="5" name="5 Conector recto"/>
          <p:cNvCxnSpPr/>
          <p:nvPr/>
        </p:nvCxnSpPr>
        <p:spPr>
          <a:xfrm>
            <a:off x="2858451" y="3429000"/>
            <a:ext cx="3528392"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5724128" y="5517232"/>
            <a:ext cx="2831224"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20000"/>
              </a:spcBef>
              <a:buFont typeface="Arial" pitchFamily="34" charset="0"/>
              <a:buNone/>
            </a:pPr>
            <a:r>
              <a:rPr lang="es-ES_tradnl" sz="1200" b="1" dirty="0">
                <a:latin typeface="Verdana"/>
                <a:cs typeface="Verdana"/>
                <a:sym typeface="Verdana" pitchFamily="34" charset="0"/>
              </a:rPr>
              <a:t>Santiago, 8 de Agosto de 2016</a:t>
            </a:r>
            <a:endParaRPr lang="en-US" sz="1200" b="1" dirty="0">
              <a:latin typeface="Verdana"/>
              <a:cs typeface="Verdana"/>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71736"/>
            <a:ext cx="1268760" cy="1268760"/>
          </a:xfrm>
          <a:prstGeom prst="rect">
            <a:avLst/>
          </a:prstGeom>
        </p:spPr>
      </p:pic>
    </p:spTree>
    <p:extLst>
      <p:ext uri="{BB962C8B-B14F-4D97-AF65-F5344CB8AC3E}">
        <p14:creationId xmlns:p14="http://schemas.microsoft.com/office/powerpoint/2010/main" val="3564157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p:cNvCxnSpPr/>
          <p:nvPr/>
        </p:nvCxnSpPr>
        <p:spPr>
          <a:xfrm>
            <a:off x="755576" y="76470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533551" y="1268760"/>
            <a:ext cx="7807734" cy="4324261"/>
          </a:xfrm>
          <a:prstGeom prst="rect">
            <a:avLst/>
          </a:prstGeom>
          <a:noFill/>
        </p:spPr>
        <p:txBody>
          <a:bodyPr wrap="square" rtlCol="0">
            <a:spAutoFit/>
          </a:bodyPr>
          <a:lstStyle/>
          <a:p>
            <a:endParaRPr lang="es-ES_tradnl" sz="1000" dirty="0" smtClean="0"/>
          </a:p>
          <a:p>
            <a:pPr algn="just"/>
            <a:r>
              <a:rPr lang="es-ES_tradnl" sz="1400" dirty="0" smtClean="0">
                <a:latin typeface="+mn-lt"/>
              </a:rPr>
              <a:t>Una </a:t>
            </a:r>
            <a:r>
              <a:rPr lang="es-ES_tradnl" sz="1400" dirty="0">
                <a:latin typeface="+mn-lt"/>
              </a:rPr>
              <a:t>adecuada aplicación de la legislación laboral depende de una eficaz Inspección del Trabajo (Convenio </a:t>
            </a:r>
            <a:r>
              <a:rPr lang="es-ES_tradnl" sz="1400" dirty="0" smtClean="0">
                <a:latin typeface="+mn-lt"/>
              </a:rPr>
              <a:t>Nº81 OIT), </a:t>
            </a:r>
            <a:r>
              <a:rPr lang="es-ES_tradnl" sz="1400" dirty="0">
                <a:latin typeface="+mn-lt"/>
              </a:rPr>
              <a:t>cuya gestión  incide en las condiciones, calidad de vida y salud de la ciudadanía.</a:t>
            </a:r>
          </a:p>
          <a:p>
            <a:endParaRPr lang="es-ES_tradnl" sz="1400" b="1" dirty="0">
              <a:latin typeface="+mn-lt"/>
            </a:endParaRPr>
          </a:p>
          <a:p>
            <a:pPr algn="just"/>
            <a:r>
              <a:rPr lang="es-ES_tradnl" sz="1400" dirty="0" smtClean="0">
                <a:solidFill>
                  <a:srgbClr val="FF0000"/>
                </a:solidFill>
                <a:latin typeface="+mn-lt"/>
              </a:rPr>
              <a:t>La OIT ha establecido un conjunto de directrices que orientan la organización de las Inspecciones del Trabajo a nivel Mundial</a:t>
            </a:r>
            <a:r>
              <a:rPr lang="es-ES_tradnl" sz="1400" dirty="0" smtClean="0">
                <a:latin typeface="+mn-lt"/>
              </a:rPr>
              <a:t>. Nuestra Institución, integra en un sólo organismo las facultades de promoción, asistencia y fiscalización -eje central del quehacer de todas las Direcciones del Trabajo-, con las de promoción y resolución alternativa de los conflictos del Trabajo. </a:t>
            </a:r>
          </a:p>
          <a:p>
            <a:pPr algn="just"/>
            <a:endParaRPr lang="es-ES_tradnl" sz="1400" dirty="0">
              <a:latin typeface="+mn-lt"/>
            </a:endParaRPr>
          </a:p>
          <a:p>
            <a:pPr algn="just"/>
            <a:r>
              <a:rPr lang="es-ES_tradnl" sz="1400" dirty="0" smtClean="0">
                <a:latin typeface="+mn-lt"/>
              </a:rPr>
              <a:t>Es así como se sugiere que:  (Convenio Nº 81 OIT)</a:t>
            </a:r>
          </a:p>
          <a:p>
            <a:pPr algn="just"/>
            <a:endParaRPr lang="es-ES_tradnl" sz="1400" dirty="0" smtClean="0">
              <a:latin typeface="+mn-lt"/>
            </a:endParaRPr>
          </a:p>
          <a:p>
            <a:pPr marL="285750" indent="-285750" algn="just">
              <a:buFont typeface="Arial" panose="020B0604020202020204" pitchFamily="34" charset="0"/>
              <a:buChar char="•"/>
            </a:pPr>
            <a:r>
              <a:rPr lang="es-ES_tradnl" sz="1400" dirty="0" smtClean="0">
                <a:latin typeface="+mn-lt"/>
              </a:rPr>
              <a:t>“Ninguna otra función que se encomiende a los Inspectores del trabajo pueda entorpecer el cumplimiento efectivo de sus funciones principales o perjudicar la autoridad e imparcialidad que los inspectores necesitan en sus relaciones con empleadores y trabajadores”.</a:t>
            </a:r>
          </a:p>
          <a:p>
            <a:pPr marL="285750" indent="-285750" algn="just">
              <a:buFont typeface="Arial" panose="020B0604020202020204" pitchFamily="34" charset="0"/>
              <a:buChar char="•"/>
            </a:pPr>
            <a:r>
              <a:rPr lang="es-ES_tradnl" sz="1400" dirty="0" smtClean="0">
                <a:latin typeface="+mn-lt"/>
              </a:rPr>
              <a:t>“El personal de Inspección deberá estar compuesto por funcionarios públicos </a:t>
            </a:r>
            <a:r>
              <a:rPr lang="es-ES_tradnl" sz="1400" dirty="0">
                <a:latin typeface="+mn-lt"/>
              </a:rPr>
              <a:t>cuya situación Jurídica y cuyas condiciones de servicio les garanticen la estabilidad en su empleo y los independicen </a:t>
            </a:r>
            <a:r>
              <a:rPr lang="es-ES_tradnl" sz="1400" dirty="0" smtClean="0">
                <a:latin typeface="+mn-lt"/>
              </a:rPr>
              <a:t>de los cambios de Gobierno”.</a:t>
            </a:r>
          </a:p>
          <a:p>
            <a:pPr marL="285750" indent="-285750" algn="just">
              <a:buFont typeface="Arial" panose="020B0604020202020204" pitchFamily="34" charset="0"/>
              <a:buChar char="•"/>
            </a:pPr>
            <a:r>
              <a:rPr lang="es-ES_tradnl" sz="1400" dirty="0" smtClean="0">
                <a:latin typeface="+mn-lt"/>
              </a:rPr>
              <a:t>“Cuando se presentan situaciones de conflicto de trabajo, en ningún momento los inspectores de trabajo deberán intervenir como conciliadores o árbitros.”</a:t>
            </a:r>
            <a:endParaRPr lang="es-ES_tradnl" sz="1400" dirty="0">
              <a:latin typeface="+mn-lt"/>
            </a:endParaRPr>
          </a:p>
          <a:p>
            <a:pPr algn="just"/>
            <a:endParaRPr lang="es-ES_tradnl" sz="1300" dirty="0">
              <a:latin typeface="+mn-lt"/>
            </a:endParaRPr>
          </a:p>
        </p:txBody>
      </p:sp>
      <p:sp>
        <p:nvSpPr>
          <p:cNvPr id="2" name="Rectángulo 1"/>
          <p:cNvSpPr/>
          <p:nvPr/>
        </p:nvSpPr>
        <p:spPr>
          <a:xfrm>
            <a:off x="2339752" y="260649"/>
            <a:ext cx="4708378" cy="430887"/>
          </a:xfrm>
          <a:prstGeom prst="rect">
            <a:avLst/>
          </a:prstGeom>
        </p:spPr>
        <p:txBody>
          <a:bodyPr wrap="square">
            <a:spAutoFit/>
          </a:bodyPr>
          <a:lstStyle/>
          <a:p>
            <a:pPr lvl="0"/>
            <a:r>
              <a:rPr lang="es-ES_tradnl" sz="2200" b="1" dirty="0">
                <a:latin typeface="+mn-lt"/>
              </a:rPr>
              <a:t>Funciones </a:t>
            </a:r>
            <a:r>
              <a:rPr lang="es-ES_tradnl" sz="2200" b="1" dirty="0" smtClean="0">
                <a:latin typeface="+mn-lt"/>
              </a:rPr>
              <a:t>Comparadas </a:t>
            </a:r>
            <a:r>
              <a:rPr lang="es-ES_tradnl" sz="2200" b="1" dirty="0">
                <a:latin typeface="+mn-lt"/>
              </a:rPr>
              <a:t>de la </a:t>
            </a:r>
            <a:r>
              <a:rPr lang="es-ES_tradnl" sz="2200" b="1" dirty="0" smtClean="0">
                <a:latin typeface="+mn-lt"/>
              </a:rPr>
              <a:t>DT</a:t>
            </a:r>
            <a:endParaRPr lang="es-CL" sz="2200" b="1" dirty="0">
              <a:latin typeface="+mn-lt"/>
            </a:endParaRPr>
          </a:p>
        </p:txBody>
      </p:sp>
    </p:spTree>
    <p:extLst>
      <p:ext uri="{BB962C8B-B14F-4D97-AF65-F5344CB8AC3E}">
        <p14:creationId xmlns:p14="http://schemas.microsoft.com/office/powerpoint/2010/main" val="3100019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1043608" y="3068960"/>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658135" y="1623071"/>
            <a:ext cx="5929018" cy="1292662"/>
          </a:xfrm>
          <a:prstGeom prst="rect">
            <a:avLst/>
          </a:prstGeom>
        </p:spPr>
        <p:txBody>
          <a:bodyPr wrap="square">
            <a:spAutoFit/>
          </a:bodyPr>
          <a:lstStyle/>
          <a:p>
            <a:pPr lvl="0" algn="ctr"/>
            <a:r>
              <a:rPr lang="es-ES_tradnl" sz="2600" b="1" dirty="0">
                <a:latin typeface="Calibri" panose="020F0502020204030204" pitchFamily="34" charset="0"/>
              </a:rPr>
              <a:t>Evaluación del Modelo de Servicio de la DT y </a:t>
            </a:r>
            <a:r>
              <a:rPr lang="es-ES_tradnl" sz="2600" b="1" dirty="0" smtClean="0">
                <a:latin typeface="Calibri" panose="020F0502020204030204" pitchFamily="34" charset="0"/>
              </a:rPr>
              <a:t>Ejes de </a:t>
            </a:r>
            <a:r>
              <a:rPr lang="es-ES_tradnl" sz="2600" b="1" dirty="0">
                <a:latin typeface="Calibri" panose="020F0502020204030204" pitchFamily="34" charset="0"/>
              </a:rPr>
              <a:t>la Modernización Institucional  </a:t>
            </a:r>
            <a:endParaRPr lang="es-CL" sz="2600" b="1" dirty="0">
              <a:latin typeface="Calibri" panose="020F0502020204030204" pitchFamily="34" charset="0"/>
            </a:endParaRPr>
          </a:p>
        </p:txBody>
      </p:sp>
    </p:spTree>
    <p:extLst>
      <p:ext uri="{BB962C8B-B14F-4D97-AF65-F5344CB8AC3E}">
        <p14:creationId xmlns:p14="http://schemas.microsoft.com/office/powerpoint/2010/main" val="1603064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p:cNvCxnSpPr/>
          <p:nvPr/>
        </p:nvCxnSpPr>
        <p:spPr>
          <a:xfrm>
            <a:off x="822555" y="764704"/>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4114800" y="2967566"/>
            <a:ext cx="914400" cy="369332"/>
          </a:xfrm>
          <a:prstGeom prst="rect">
            <a:avLst/>
          </a:prstGeom>
          <a:noFill/>
        </p:spPr>
        <p:txBody>
          <a:bodyPr wrap="square" rtlCol="0">
            <a:spAutoFit/>
          </a:bodyPr>
          <a:lstStyle/>
          <a:p>
            <a:pPr algn="r"/>
            <a:endParaRPr lang="es-CL" dirty="0"/>
          </a:p>
        </p:txBody>
      </p:sp>
      <p:sp>
        <p:nvSpPr>
          <p:cNvPr id="6" name="Rectángulo 5"/>
          <p:cNvSpPr/>
          <p:nvPr/>
        </p:nvSpPr>
        <p:spPr>
          <a:xfrm>
            <a:off x="323528" y="234170"/>
            <a:ext cx="8241331" cy="430887"/>
          </a:xfrm>
          <a:prstGeom prst="rect">
            <a:avLst/>
          </a:prstGeom>
        </p:spPr>
        <p:txBody>
          <a:bodyPr wrap="square">
            <a:spAutoFit/>
          </a:bodyPr>
          <a:lstStyle/>
          <a:p>
            <a:pPr algn="ctr"/>
            <a:r>
              <a:rPr lang="es-ES_tradnl" sz="2200" b="1" dirty="0" smtClean="0">
                <a:latin typeface="+mn-lt"/>
              </a:rPr>
              <a:t>Directrices Estratégicas 2016</a:t>
            </a:r>
            <a:endParaRPr lang="es-ES_tradnl" sz="2200" b="1" dirty="0"/>
          </a:p>
        </p:txBody>
      </p:sp>
      <p:graphicFrame>
        <p:nvGraphicFramePr>
          <p:cNvPr id="5" name="Tabla 4"/>
          <p:cNvGraphicFramePr>
            <a:graphicFrameLocks noGrp="1"/>
          </p:cNvGraphicFramePr>
          <p:nvPr>
            <p:extLst>
              <p:ext uri="{D42A27DB-BD31-4B8C-83A1-F6EECF244321}">
                <p14:modId xmlns:p14="http://schemas.microsoft.com/office/powerpoint/2010/main" val="2287155181"/>
              </p:ext>
            </p:extLst>
          </p:nvPr>
        </p:nvGraphicFramePr>
        <p:xfrm>
          <a:off x="645049" y="1196752"/>
          <a:ext cx="7513084" cy="5090160"/>
        </p:xfrm>
        <a:graphic>
          <a:graphicData uri="http://schemas.openxmlformats.org/drawingml/2006/table">
            <a:tbl>
              <a:tblPr firstRow="1" bandRow="1">
                <a:tableStyleId>{9D7B26C5-4107-4FEC-AEDC-1716B250A1EF}</a:tableStyleId>
              </a:tblPr>
              <a:tblGrid>
                <a:gridCol w="3318614"/>
                <a:gridCol w="827713"/>
                <a:gridCol w="3366757"/>
              </a:tblGrid>
              <a:tr h="2985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500" dirty="0" smtClean="0">
                          <a:solidFill>
                            <a:schemeClr val="bg1"/>
                          </a:solidFill>
                        </a:rPr>
                        <a:t>Misión Institucional</a:t>
                      </a:r>
                      <a:endParaRPr lang="es-CL" sz="1500" dirty="0">
                        <a:solidFill>
                          <a:schemeClr val="bg1"/>
                        </a:solidFill>
                      </a:endParaRPr>
                    </a:p>
                  </a:txBody>
                  <a:tcPr anchor="ctr">
                    <a:solidFill>
                      <a:schemeClr val="tx2">
                        <a:lumMod val="75000"/>
                      </a:schemeClr>
                    </a:solidFill>
                  </a:tcPr>
                </a:tc>
                <a:tc gridSpan="2">
                  <a:txBody>
                    <a:bodyPr/>
                    <a:lstStyle/>
                    <a:p>
                      <a:pPr algn="just"/>
                      <a:endParaRPr lang="es-CL" sz="1200" dirty="0">
                        <a:solidFill>
                          <a:schemeClr val="bg1"/>
                        </a:solidFill>
                      </a:endParaRPr>
                    </a:p>
                  </a:txBody>
                  <a:tcPr anchor="b">
                    <a:solidFill>
                      <a:schemeClr val="tx2">
                        <a:lumMod val="75000"/>
                      </a:schemeClr>
                    </a:solidFill>
                  </a:tcPr>
                </a:tc>
                <a:tc hMerge="1">
                  <a:txBody>
                    <a:bodyPr/>
                    <a:lstStyle/>
                    <a:p>
                      <a:endParaRPr lang="es-CL"/>
                    </a:p>
                  </a:txBody>
                  <a:tcPr/>
                </a:tc>
              </a:tr>
              <a:tr h="601544">
                <a:tc gridSpan="3">
                  <a:txBody>
                    <a:bodyPr/>
                    <a:lstStyle/>
                    <a:p>
                      <a:pPr algn="just"/>
                      <a:r>
                        <a:rPr lang="es-CL" sz="1200" b="1" kern="1200" dirty="0" smtClean="0">
                          <a:solidFill>
                            <a:schemeClr val="tx1"/>
                          </a:solidFill>
                          <a:effectLst/>
                          <a:latin typeface="+mn-lt"/>
                          <a:ea typeface="+mn-ea"/>
                          <a:cs typeface="+mn-cs"/>
                        </a:rPr>
                        <a:t>La Dirección del Trabajo tiene por misión velar por el cumplimiento de la legislación laboral, fiscalizando, interpretando, orientando la correcta aplicación de la normativa y promoviendo la capacidad de autorregulación de las partes, en la búsqueda del desarrollo de relaciones de equilibrio entre empleadores y trabajadores.</a:t>
                      </a:r>
                      <a:endParaRPr lang="es-CL" sz="1200" dirty="0"/>
                    </a:p>
                  </a:txBody>
                  <a:tcPr anchor="ctr">
                    <a:solidFill>
                      <a:schemeClr val="bg1"/>
                    </a:solidFill>
                  </a:tcPr>
                </a:tc>
                <a:tc hMerge="1">
                  <a:txBody>
                    <a:bodyPr/>
                    <a:lstStyle/>
                    <a:p>
                      <a:pPr algn="just"/>
                      <a:endParaRPr lang="es-CL" sz="1200" dirty="0"/>
                    </a:p>
                  </a:txBody>
                  <a:tcPr anchor="ctr"/>
                </a:tc>
                <a:tc hMerge="1">
                  <a:txBody>
                    <a:bodyPr/>
                    <a:lstStyle/>
                    <a:p>
                      <a:endParaRPr lang="es-CL" dirty="0"/>
                    </a:p>
                  </a:txBody>
                  <a:tcPr/>
                </a:tc>
              </a:tr>
              <a:tr h="298530">
                <a:tc>
                  <a:txBody>
                    <a:bodyPr/>
                    <a:lstStyle/>
                    <a:p>
                      <a:pPr algn="ctr"/>
                      <a:r>
                        <a:rPr lang="es-ES_tradnl" sz="1500" b="1" dirty="0" smtClean="0">
                          <a:solidFill>
                            <a:schemeClr val="bg1"/>
                          </a:solidFill>
                        </a:rPr>
                        <a:t>Objetivos Estratégicos</a:t>
                      </a:r>
                      <a:endParaRPr lang="es-CL" sz="1500" b="1" dirty="0">
                        <a:solidFill>
                          <a:schemeClr val="bg1"/>
                        </a:solidFill>
                      </a:endParaRPr>
                    </a:p>
                  </a:txBody>
                  <a:tcPr>
                    <a:solidFill>
                      <a:schemeClr val="tx2">
                        <a:lumMod val="75000"/>
                      </a:schemeClr>
                    </a:solidFill>
                  </a:tcPr>
                </a:tc>
                <a:tc>
                  <a:txBody>
                    <a:bodyPr/>
                    <a:lstStyle/>
                    <a:p>
                      <a:pPr algn="ctr"/>
                      <a:r>
                        <a:rPr lang="es-ES_tradnl" sz="1500" b="1" dirty="0" smtClean="0">
                          <a:solidFill>
                            <a:schemeClr val="bg1"/>
                          </a:solidFill>
                        </a:rPr>
                        <a:t>Metas </a:t>
                      </a:r>
                      <a:endParaRPr lang="es-CL" sz="1500" b="1" dirty="0">
                        <a:solidFill>
                          <a:schemeClr val="bg1"/>
                        </a:solidFill>
                      </a:endParaRPr>
                    </a:p>
                  </a:txBody>
                  <a:tcPr>
                    <a:solidFill>
                      <a:schemeClr val="tx2">
                        <a:lumMod val="75000"/>
                      </a:schemeClr>
                    </a:solidFill>
                  </a:tcPr>
                </a:tc>
                <a:tc>
                  <a:txBody>
                    <a:bodyPr/>
                    <a:lstStyle/>
                    <a:p>
                      <a:pPr algn="ctr"/>
                      <a:r>
                        <a:rPr lang="es-ES_tradnl" sz="1500" b="1" dirty="0" smtClean="0">
                          <a:solidFill>
                            <a:schemeClr val="bg1"/>
                          </a:solidFill>
                        </a:rPr>
                        <a:t>Indicadores de Desempeño</a:t>
                      </a:r>
                      <a:endParaRPr lang="es-CL" sz="1500" b="1" dirty="0">
                        <a:solidFill>
                          <a:schemeClr val="bg1"/>
                        </a:solidFill>
                      </a:endParaRPr>
                    </a:p>
                  </a:txBody>
                  <a:tcPr>
                    <a:solidFill>
                      <a:schemeClr val="tx2">
                        <a:lumMod val="75000"/>
                      </a:schemeClr>
                    </a:solidFill>
                  </a:tcPr>
                </a:tc>
              </a:tr>
              <a:tr h="511765">
                <a:tc row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100" dirty="0" smtClean="0">
                          <a:latin typeface="+mn-lt"/>
                        </a:rPr>
                        <a:t>Aumentar el cumplimiento de la legislación laboral, mejorando la cobertura y oportunidad de la fiscalización laboral, a través de la fiscalización reactiva y proactiva.</a:t>
                      </a:r>
                      <a:endParaRPr lang="es-CL" sz="11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_tradnl" sz="1100" b="0" i="0" u="none" strike="noStrike" kern="1200" baseline="0" dirty="0" smtClean="0">
                          <a:solidFill>
                            <a:schemeClr val="tx1"/>
                          </a:solidFill>
                          <a:latin typeface="+mn-lt"/>
                          <a:ea typeface="+mn-ea"/>
                          <a:cs typeface="+mn-cs"/>
                        </a:rPr>
                        <a:t>88%</a:t>
                      </a:r>
                      <a:endParaRPr lang="es-CL" sz="11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just"/>
                      <a:r>
                        <a:rPr lang="es-CL" sz="1000" b="0" i="0" u="none" strike="noStrike" kern="1200" baseline="0" dirty="0" smtClean="0">
                          <a:solidFill>
                            <a:schemeClr val="tx1"/>
                          </a:solidFill>
                          <a:latin typeface="+mn-lt"/>
                          <a:ea typeface="+mn-ea"/>
                          <a:cs typeface="+mn-cs"/>
                        </a:rPr>
                        <a:t>Porcentaje de cumplimiento normativo en salud y seguridad en el trabajo en el sector de la construcción en programa de fiscalización especial.</a:t>
                      </a:r>
                      <a:endParaRPr lang="es-CL"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369608">
                <a:tc vMerge="1">
                  <a:txBody>
                    <a:bodyPr/>
                    <a:lstStyle/>
                    <a:p>
                      <a:endParaRPr lang="es-CL"/>
                    </a:p>
                  </a:txBody>
                  <a:tcPr/>
                </a:tc>
                <a:tc>
                  <a:txBody>
                    <a:bodyPr/>
                    <a:lstStyle/>
                    <a:p>
                      <a:pPr algn="ctr"/>
                      <a:r>
                        <a:rPr lang="es-ES_tradnl" sz="1100" b="0" i="0" u="none" strike="noStrike" kern="1200" baseline="0" dirty="0" smtClean="0">
                          <a:solidFill>
                            <a:schemeClr val="tx1"/>
                          </a:solidFill>
                          <a:latin typeface="+mn-lt"/>
                          <a:ea typeface="+mn-ea"/>
                          <a:cs typeface="+mn-cs"/>
                        </a:rPr>
                        <a:t>58%</a:t>
                      </a:r>
                      <a:endParaRPr lang="es-CL" sz="11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CL" sz="1000" b="0" i="0" u="none" strike="noStrike" kern="1200" baseline="0" dirty="0" smtClean="0">
                          <a:solidFill>
                            <a:schemeClr val="tx1"/>
                          </a:solidFill>
                          <a:latin typeface="+mn-lt"/>
                          <a:ea typeface="+mn-ea"/>
                          <a:cs typeface="+mn-cs"/>
                        </a:rPr>
                        <a:t>Porcentaje de empresas fiscalizadas que no se han fiscalizado el ultimo año.</a:t>
                      </a:r>
                      <a:endParaRPr lang="es-CL"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9608">
                <a:tc vMerge="1">
                  <a:txBody>
                    <a:bodyPr/>
                    <a:lstStyle/>
                    <a:p>
                      <a:endParaRPr lang="es-CL"/>
                    </a:p>
                  </a:txBody>
                  <a:tcPr/>
                </a:tc>
                <a:tc>
                  <a:txBody>
                    <a:bodyPr/>
                    <a:lstStyle/>
                    <a:p>
                      <a:pPr marL="0" algn="ctr" defTabSz="457200" rtl="0" eaLnBrk="1" latinLnBrk="0" hangingPunct="1"/>
                      <a:r>
                        <a:rPr lang="es-ES_tradnl" sz="1100" b="0" i="0" u="none" strike="noStrike" kern="1200" baseline="0" dirty="0" smtClean="0">
                          <a:solidFill>
                            <a:schemeClr val="tx1"/>
                          </a:solidFill>
                          <a:latin typeface="+mn-lt"/>
                          <a:ea typeface="+mn-ea"/>
                          <a:cs typeface="+mn-cs"/>
                        </a:rPr>
                        <a:t>51%</a:t>
                      </a:r>
                      <a:endParaRPr lang="es-CL" sz="11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CL" sz="1000" b="0" i="0" u="none" strike="noStrike" kern="1200" baseline="0" dirty="0" smtClean="0">
                          <a:solidFill>
                            <a:schemeClr val="tx1"/>
                          </a:solidFill>
                          <a:latin typeface="+mn-lt"/>
                          <a:ea typeface="+mn-ea"/>
                          <a:cs typeface="+mn-cs"/>
                        </a:rPr>
                        <a:t>Porcentaje de denuncias de organizaciones sindicales terminadas en menos de 15 días hábiles en el año .</a:t>
                      </a:r>
                      <a:endParaRPr lang="es-CL"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0785">
                <a:tc>
                  <a:txBody>
                    <a:bodyPr/>
                    <a:lstStyle/>
                    <a:p>
                      <a:pPr algn="just"/>
                      <a:r>
                        <a:rPr lang="es-CL" sz="1100" dirty="0" smtClean="0">
                          <a:latin typeface="+mn-lt"/>
                        </a:rPr>
                        <a:t>Promocionar la organización sindical y la libertad sindical, a través de la defensa de la libertad sindical y del incremento de la capacitación, difusión y atención preferencial a los actores sindicales. </a:t>
                      </a:r>
                      <a:endParaRPr lang="es-CL" sz="11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100" b="0" i="0" u="none" strike="noStrike" kern="1200" baseline="0" dirty="0" smtClean="0">
                          <a:solidFill>
                            <a:schemeClr val="tx1"/>
                          </a:solidFill>
                          <a:latin typeface="+mn-lt"/>
                          <a:ea typeface="+mn-ea"/>
                          <a:cs typeface="+mn-cs"/>
                        </a:rPr>
                        <a:t>60%</a:t>
                      </a:r>
                      <a:endParaRPr lang="es-CL" sz="11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000" b="0" i="0" u="none" strike="noStrike" kern="1200" baseline="0" dirty="0" smtClean="0">
                          <a:solidFill>
                            <a:schemeClr val="tx1"/>
                          </a:solidFill>
                          <a:latin typeface="+mn-lt"/>
                          <a:ea typeface="+mn-ea"/>
                          <a:cs typeface="+mn-cs"/>
                        </a:rPr>
                        <a:t>Porcentaje de procesos de negociación colectiva reglada en que el sindicato y/o el empleador reciben asistencia técnica laboral en el año t.</a:t>
                      </a:r>
                      <a:endParaRPr lang="es-CL" sz="10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1765">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100" kern="1200" dirty="0" smtClean="0">
                          <a:solidFill>
                            <a:schemeClr val="tx1"/>
                          </a:solidFill>
                          <a:latin typeface="+mn-lt"/>
                          <a:ea typeface="+mn-ea"/>
                          <a:cs typeface="+mn-cs"/>
                        </a:rPr>
                        <a:t>Aumentar y mejorar el acceso, la oportunidad y la entrega de productos y servicios de la Institución hacia los ciudadanos, a través de las inspecciones del trabajo y sitio web. 	</a:t>
                      </a:r>
                      <a:endParaRPr lang="es-CL" sz="11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100" b="0" i="0" u="none" strike="noStrike" kern="1200" baseline="0" dirty="0" smtClean="0">
                          <a:solidFill>
                            <a:schemeClr val="tx1"/>
                          </a:solidFill>
                          <a:latin typeface="+mn-lt"/>
                          <a:ea typeface="+mn-ea"/>
                          <a:cs typeface="+mn-cs"/>
                        </a:rPr>
                        <a:t>65%</a:t>
                      </a:r>
                      <a:endParaRPr lang="es-CL"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000" b="0" i="0" u="none" strike="noStrike" kern="1200" baseline="0" dirty="0" smtClean="0">
                          <a:solidFill>
                            <a:schemeClr val="tx1"/>
                          </a:solidFill>
                          <a:latin typeface="+mn-lt"/>
                          <a:ea typeface="+mn-ea"/>
                          <a:cs typeface="+mn-cs"/>
                        </a:rPr>
                        <a:t>Porcentaje de respuestas a las consultas escritas, formuladas por los usuarios a través del canal consulta laboral, en el año t, en un plazo máximo de 6 días hábiles.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9608">
                <a:tc vMerge="1">
                  <a:txBody>
                    <a:bodyPr/>
                    <a:lstStyle/>
                    <a:p>
                      <a:endParaRPr lang="es-CL"/>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100" b="0" i="0" u="none" strike="noStrike" kern="1200" baseline="0" dirty="0" smtClean="0">
                          <a:solidFill>
                            <a:schemeClr val="tx1"/>
                          </a:solidFill>
                          <a:latin typeface="+mn-lt"/>
                          <a:ea typeface="+mn-ea"/>
                          <a:cs typeface="+mn-cs"/>
                        </a:rPr>
                        <a:t>24 días</a:t>
                      </a:r>
                      <a:endParaRPr lang="es-CL" sz="11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000" b="0" i="0" u="none" strike="noStrike" kern="1200" baseline="0" dirty="0" smtClean="0">
                          <a:solidFill>
                            <a:schemeClr val="tx1"/>
                          </a:solidFill>
                          <a:latin typeface="+mn-lt"/>
                          <a:ea typeface="+mn-ea"/>
                          <a:cs typeface="+mn-cs"/>
                        </a:rPr>
                        <a:t>Tiempo promedio de demora en la emisión de dictámenes en el año.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078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100" kern="1200" dirty="0" smtClean="0">
                          <a:solidFill>
                            <a:schemeClr val="tx1"/>
                          </a:solidFill>
                          <a:latin typeface="+mn-lt"/>
                          <a:ea typeface="+mn-ea"/>
                          <a:cs typeface="+mn-cs"/>
                        </a:rPr>
                        <a:t>Incrementar la cobertura y la calidad de los sistemas de prevención y solución alternativa de conflictos y las instancias de diálogo social, a través de la conciliación y mediación. </a:t>
                      </a:r>
                      <a:endParaRPr lang="es-CL" sz="1100" kern="1200" dirty="0">
                        <a:solidFill>
                          <a:schemeClr val="tx1"/>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100" b="0" i="0" u="none" strike="noStrike" kern="1200" baseline="0" dirty="0" smtClean="0">
                          <a:solidFill>
                            <a:schemeClr val="tx1"/>
                          </a:solidFill>
                          <a:latin typeface="+mn-lt"/>
                          <a:ea typeface="+mn-ea"/>
                          <a:cs typeface="+mn-cs"/>
                        </a:rPr>
                        <a:t>89%</a:t>
                      </a:r>
                      <a:endParaRPr lang="es-CL" sz="11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000" b="0" i="0" u="none" strike="noStrike" kern="1200" baseline="0" dirty="0" smtClean="0">
                          <a:solidFill>
                            <a:schemeClr val="tx1"/>
                          </a:solidFill>
                          <a:latin typeface="+mn-lt"/>
                          <a:ea typeface="+mn-ea"/>
                          <a:cs typeface="+mn-cs"/>
                        </a:rPr>
                        <a:t>Porcentaje de reclamos, interpuestos presencialmente en el año t en oficinas, con procesos de conciliación terminados en primera audiencia. </a:t>
                      </a:r>
                      <a:endParaRPr lang="es-CL"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3603269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p:cNvCxnSpPr/>
          <p:nvPr/>
        </p:nvCxnSpPr>
        <p:spPr>
          <a:xfrm>
            <a:off x="1012766" y="509768"/>
            <a:ext cx="71580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4114800" y="2967566"/>
            <a:ext cx="914400" cy="369332"/>
          </a:xfrm>
          <a:prstGeom prst="rect">
            <a:avLst/>
          </a:prstGeom>
          <a:noFill/>
        </p:spPr>
        <p:txBody>
          <a:bodyPr wrap="square" rtlCol="0">
            <a:spAutoFit/>
          </a:bodyPr>
          <a:lstStyle/>
          <a:p>
            <a:pPr algn="r"/>
            <a:endParaRPr lang="es-CL" dirty="0"/>
          </a:p>
        </p:txBody>
      </p:sp>
      <p:sp>
        <p:nvSpPr>
          <p:cNvPr id="6" name="Rectángulo 5"/>
          <p:cNvSpPr/>
          <p:nvPr/>
        </p:nvSpPr>
        <p:spPr>
          <a:xfrm>
            <a:off x="458198" y="89297"/>
            <a:ext cx="8352928" cy="369332"/>
          </a:xfrm>
          <a:prstGeom prst="rect">
            <a:avLst/>
          </a:prstGeom>
        </p:spPr>
        <p:txBody>
          <a:bodyPr wrap="square">
            <a:spAutoFit/>
          </a:bodyPr>
          <a:lstStyle/>
          <a:p>
            <a:r>
              <a:rPr lang="es-ES_tradnl" b="1" dirty="0">
                <a:latin typeface="+mn-lt"/>
              </a:rPr>
              <a:t>Orgánica Institucional y su Contribución al Cumplimiento de Objetivos Estratégicos </a:t>
            </a:r>
          </a:p>
        </p:txBody>
      </p:sp>
      <p:graphicFrame>
        <p:nvGraphicFramePr>
          <p:cNvPr id="7" name="Tabla 6"/>
          <p:cNvGraphicFramePr>
            <a:graphicFrameLocks noGrp="1"/>
          </p:cNvGraphicFramePr>
          <p:nvPr>
            <p:extLst>
              <p:ext uri="{D42A27DB-BD31-4B8C-83A1-F6EECF244321}">
                <p14:modId xmlns:p14="http://schemas.microsoft.com/office/powerpoint/2010/main" val="2154354856"/>
              </p:ext>
            </p:extLst>
          </p:nvPr>
        </p:nvGraphicFramePr>
        <p:xfrm>
          <a:off x="539552" y="1916832"/>
          <a:ext cx="7987354" cy="4384230"/>
        </p:xfrm>
        <a:graphic>
          <a:graphicData uri="http://schemas.openxmlformats.org/drawingml/2006/table">
            <a:tbl>
              <a:tblPr firstRow="1" bandRow="1">
                <a:tableStyleId>{9D7B26C5-4107-4FEC-AEDC-1716B250A1EF}</a:tableStyleId>
              </a:tblPr>
              <a:tblGrid>
                <a:gridCol w="2436794"/>
                <a:gridCol w="693820"/>
                <a:gridCol w="693820"/>
                <a:gridCol w="693820"/>
                <a:gridCol w="693820"/>
                <a:gridCol w="693820"/>
                <a:gridCol w="693820"/>
                <a:gridCol w="693820"/>
                <a:gridCol w="693820"/>
              </a:tblGrid>
              <a:tr h="288309">
                <a:tc rowSpan="2">
                  <a:txBody>
                    <a:bodyPr/>
                    <a:lstStyle/>
                    <a:p>
                      <a:pPr algn="ctr"/>
                      <a:r>
                        <a:rPr lang="es-ES_tradnl" sz="1500" b="1" dirty="0" smtClean="0">
                          <a:solidFill>
                            <a:schemeClr val="bg1"/>
                          </a:solidFill>
                        </a:rPr>
                        <a:t>Objetivos Estratégicos</a:t>
                      </a:r>
                      <a:endParaRPr lang="es-CL" sz="15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gridSpan="5">
                  <a:txBody>
                    <a:bodyPr/>
                    <a:lstStyle/>
                    <a:p>
                      <a:pPr marL="0" algn="ctr" defTabSz="457200" rtl="0" eaLnBrk="1" latinLnBrk="0" hangingPunct="1"/>
                      <a:r>
                        <a:rPr lang="es-ES_tradnl" sz="1000" b="1" kern="1200" dirty="0" smtClean="0">
                          <a:solidFill>
                            <a:schemeClr val="bg1"/>
                          </a:solidFill>
                          <a:latin typeface="+mn-lt"/>
                          <a:ea typeface="+mn-ea"/>
                          <a:cs typeface="+mn-cs"/>
                        </a:rPr>
                        <a:t>DEPARTAMENTOS ADMINISTRAN PROCESOS SUSTANTIVOS</a:t>
                      </a:r>
                      <a:endParaRPr lang="es-CL" sz="1000" b="1" kern="1200" dirty="0">
                        <a:solidFill>
                          <a:schemeClr val="bg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lang="es-CL" sz="1000" b="1" dirty="0">
                        <a:solidFill>
                          <a:schemeClr val="bg1"/>
                        </a:solidFill>
                      </a:endParaRPr>
                    </a:p>
                  </a:txBody>
                  <a:tcPr anchor="ctr">
                    <a:solidFill>
                      <a:schemeClr val="tx2">
                        <a:lumMod val="75000"/>
                      </a:schemeClr>
                    </a:solidFill>
                  </a:tcPr>
                </a:tc>
                <a:tc hMerge="1">
                  <a:txBody>
                    <a:bodyPr/>
                    <a:lstStyle/>
                    <a:p>
                      <a:pPr algn="ctr"/>
                      <a:endParaRPr lang="es-CL" sz="1000" b="1" dirty="0">
                        <a:solidFill>
                          <a:schemeClr val="bg1"/>
                        </a:solidFill>
                      </a:endParaRPr>
                    </a:p>
                  </a:txBody>
                  <a:tcPr anchor="ctr">
                    <a:solidFill>
                      <a:schemeClr val="tx2">
                        <a:lumMod val="75000"/>
                      </a:schemeClr>
                    </a:solidFill>
                  </a:tcPr>
                </a:tc>
                <a:tc hMerge="1">
                  <a:txBody>
                    <a:bodyPr/>
                    <a:lstStyle/>
                    <a:p>
                      <a:pPr algn="ctr"/>
                      <a:endParaRPr lang="es-CL" sz="1000" b="1" dirty="0">
                        <a:solidFill>
                          <a:schemeClr val="bg1"/>
                        </a:solidFill>
                      </a:endParaRPr>
                    </a:p>
                  </a:txBody>
                  <a:tcPr anchor="ctr">
                    <a:solidFill>
                      <a:schemeClr val="tx2">
                        <a:lumMod val="75000"/>
                      </a:schemeClr>
                    </a:solidFill>
                  </a:tcPr>
                </a:tc>
                <a:tc hMerge="1">
                  <a:txBody>
                    <a:bodyPr/>
                    <a:lstStyle/>
                    <a:p>
                      <a:pPr marL="0" algn="ctr" defTabSz="457200" rtl="0" eaLnBrk="1" latinLnBrk="0" hangingPunct="1"/>
                      <a:endParaRPr lang="es-CL" sz="1000" b="1" kern="1200" dirty="0">
                        <a:solidFill>
                          <a:sysClr val="windowText" lastClr="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gridSpan="2">
                  <a:txBody>
                    <a:bodyPr/>
                    <a:lstStyle/>
                    <a:p>
                      <a:pPr algn="ctr"/>
                      <a:r>
                        <a:rPr lang="es-ES_tradnl" sz="1000" b="1" dirty="0" smtClean="0">
                          <a:solidFill>
                            <a:schemeClr val="bg1"/>
                          </a:solidFill>
                        </a:rPr>
                        <a:t>Direcciones Regionales</a:t>
                      </a:r>
                      <a:endParaRPr lang="es-CL" sz="10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lang="es-CL" sz="1000" b="1" dirty="0">
                        <a:solidFill>
                          <a:schemeClr val="bg1"/>
                        </a:solidFill>
                      </a:endParaRPr>
                    </a:p>
                  </a:txBody>
                  <a:tcPr anchor="ctr">
                    <a:solidFill>
                      <a:schemeClr val="tx2">
                        <a:lumMod val="75000"/>
                      </a:schemeClr>
                    </a:solidFill>
                  </a:tcPr>
                </a:tc>
                <a:tc>
                  <a:txBody>
                    <a:bodyPr/>
                    <a:lstStyle/>
                    <a:p>
                      <a:pPr algn="ctr"/>
                      <a:r>
                        <a:rPr lang="es-ES_tradnl" sz="1000" b="1" dirty="0" smtClean="0">
                          <a:solidFill>
                            <a:schemeClr val="bg1"/>
                          </a:solidFill>
                        </a:rPr>
                        <a:t>Oficina </a:t>
                      </a:r>
                      <a:endParaRPr lang="es-CL" sz="1000"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529857">
                <a:tc vMerge="1">
                  <a:txBody>
                    <a:bodyPr/>
                    <a:lstStyle/>
                    <a:p>
                      <a:pPr algn="ctr"/>
                      <a:endParaRPr lang="es-CL" sz="1500" b="1" dirty="0">
                        <a:solidFill>
                          <a:schemeClr val="bg1"/>
                        </a:solidFill>
                      </a:endParaRPr>
                    </a:p>
                  </a:txBody>
                  <a:tcPr anchor="ctr">
                    <a:solidFill>
                      <a:schemeClr val="tx2">
                        <a:lumMod val="75000"/>
                      </a:schemeClr>
                    </a:solidFill>
                  </a:tcPr>
                </a:tc>
                <a:tc>
                  <a:txBody>
                    <a:bodyPr/>
                    <a:lstStyle/>
                    <a:p>
                      <a:pPr algn="ctr"/>
                      <a:r>
                        <a:rPr lang="es-ES_tradnl" sz="900" b="1" dirty="0" smtClean="0">
                          <a:solidFill>
                            <a:sysClr val="windowText" lastClr="000000"/>
                          </a:solidFill>
                        </a:rPr>
                        <a:t>Inspección</a:t>
                      </a:r>
                      <a:endParaRPr lang="es-CL" sz="900" b="1"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900" b="1" dirty="0" smtClean="0">
                          <a:solidFill>
                            <a:sysClr val="windowText" lastClr="000000"/>
                          </a:solidFill>
                        </a:rPr>
                        <a:t>R</a:t>
                      </a:r>
                      <a:r>
                        <a:rPr lang="es-ES_tradnl" sz="800" b="1" dirty="0" smtClean="0">
                          <a:solidFill>
                            <a:sysClr val="windowText" lastClr="000000"/>
                          </a:solidFill>
                        </a:rPr>
                        <a:t>elaciones </a:t>
                      </a:r>
                      <a:r>
                        <a:rPr lang="es-ES_tradnl" sz="900" b="1" dirty="0" smtClean="0">
                          <a:solidFill>
                            <a:sysClr val="windowText" lastClr="000000"/>
                          </a:solidFill>
                        </a:rPr>
                        <a:t>Laborales </a:t>
                      </a:r>
                      <a:endParaRPr lang="es-CL" sz="9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900" b="1" dirty="0" smtClean="0">
                          <a:solidFill>
                            <a:sysClr val="windowText" lastClr="000000"/>
                          </a:solidFill>
                        </a:rPr>
                        <a:t>Atención de Usuarios</a:t>
                      </a:r>
                      <a:endParaRPr lang="es-CL" sz="9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900" b="1" dirty="0" smtClean="0">
                          <a:solidFill>
                            <a:sysClr val="windowText" lastClr="000000"/>
                          </a:solidFill>
                        </a:rPr>
                        <a:t>Jurídico</a:t>
                      </a:r>
                      <a:endParaRPr lang="es-CL" sz="9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900" b="1" dirty="0" smtClean="0">
                          <a:solidFill>
                            <a:sysClr val="windowText" lastClr="000000"/>
                          </a:solidFill>
                        </a:rPr>
                        <a:t>Estudios</a:t>
                      </a:r>
                      <a:endParaRPr lang="es-CL" sz="9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900" b="1" dirty="0" smtClean="0">
                          <a:solidFill>
                            <a:sysClr val="windowText" lastClr="000000"/>
                          </a:solidFill>
                        </a:rPr>
                        <a:t>IPT/ICT</a:t>
                      </a:r>
                      <a:endParaRPr lang="es-CL" sz="900" b="1" dirty="0">
                        <a:solidFill>
                          <a:sysClr val="windowText" lastClr="000000"/>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_tradnl" sz="900" b="1" dirty="0" smtClean="0">
                          <a:solidFill>
                            <a:sysClr val="windowText" lastClr="000000"/>
                          </a:solidFill>
                        </a:rPr>
                        <a:t>Centros de Conc. y Med.</a:t>
                      </a:r>
                      <a:endParaRPr lang="es-CL" sz="9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s-ES_tradnl" sz="900" b="1" dirty="0" smtClean="0">
                          <a:solidFill>
                            <a:sysClr val="windowText" lastClr="000000"/>
                          </a:solidFill>
                        </a:rPr>
                        <a:t>Multas</a:t>
                      </a:r>
                      <a:endParaRPr lang="es-CL" sz="900" b="1" dirty="0">
                        <a:solidFill>
                          <a:sysClr val="windowText" lastClr="0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0136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000" dirty="0" smtClean="0">
                          <a:latin typeface="+mn-lt"/>
                        </a:rPr>
                        <a:t>Aumentar el cumplimiento de la legislación laboral, mejorando la cobertura y oportunidad de la fiscalización laboral, a través de la fiscalización reactiva y proactiva.</a:t>
                      </a:r>
                      <a:endParaRPr lang="es-CL" sz="1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7813">
                <a:tc>
                  <a:txBody>
                    <a:bodyPr/>
                    <a:lstStyle/>
                    <a:p>
                      <a:pPr algn="just"/>
                      <a:r>
                        <a:rPr lang="es-CL" sz="1000" dirty="0" smtClean="0">
                          <a:latin typeface="+mn-lt"/>
                        </a:rPr>
                        <a:t>Promocionar la organización sindical y la libertad sindical, a través de la defensa de la libertad sindical y del incremento de la capacitación, difusión y atención preferencial a los actores sindicales. </a:t>
                      </a:r>
                      <a:endParaRPr lang="es-CL" sz="1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119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000" kern="1200" dirty="0" smtClean="0">
                          <a:solidFill>
                            <a:schemeClr val="tx1"/>
                          </a:solidFill>
                          <a:latin typeface="+mn-lt"/>
                          <a:ea typeface="+mn-ea"/>
                          <a:cs typeface="+mn-cs"/>
                        </a:rPr>
                        <a:t>Aumentar y mejorar el acceso, la oportunidad y la entrega de productos y servicios de la Institución hacia los ciudadanos, a través de las inspecciones del trabajo y sitio web. 	</a:t>
                      </a:r>
                      <a:endParaRPr lang="es-CL" sz="1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smtClean="0"/>
                        <a:t>X</a:t>
                      </a:r>
                      <a:endParaRPr lang="es-CL" sz="14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smtClean="0"/>
                        <a:t>X</a:t>
                      </a:r>
                      <a:endParaRPr lang="es-CL"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smtClean="0"/>
                        <a:t>X</a:t>
                      </a:r>
                      <a:endParaRPr lang="es-CL"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smtClean="0"/>
                        <a:t>X</a:t>
                      </a:r>
                      <a:endParaRPr lang="es-CL"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smtClean="0"/>
                        <a:t>X</a:t>
                      </a:r>
                      <a:endParaRPr lang="es-CL" sz="1400" b="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smtClean="0"/>
                        <a:t>X</a:t>
                      </a:r>
                      <a:endParaRPr lang="es-CL" sz="1400" b="1"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smtClean="0"/>
                        <a:t>X</a:t>
                      </a:r>
                      <a:endParaRPr lang="es-CL" sz="1400" b="1"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4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591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L" sz="1000" kern="1200" dirty="0" smtClean="0">
                          <a:solidFill>
                            <a:schemeClr val="tx1"/>
                          </a:solidFill>
                          <a:latin typeface="+mn-lt"/>
                          <a:ea typeface="+mn-ea"/>
                          <a:cs typeface="+mn-cs"/>
                        </a:rPr>
                        <a:t>Incrementar la cobertura y la calidad de los sistemas de prevención y solución alternativa de conflictos y las instancias de diálogo social, a través de la conciliación y mediación. </a:t>
                      </a:r>
                      <a:endParaRPr lang="es-CL" sz="1000" kern="120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i="0" u="none" strike="noStrike" kern="1200" baseline="0" dirty="0" smtClean="0">
                          <a:solidFill>
                            <a:schemeClr val="tx1"/>
                          </a:solidFill>
                          <a:latin typeface="+mn-lt"/>
                          <a:ea typeface="+mn-ea"/>
                          <a:cs typeface="+mn-cs"/>
                        </a:rPr>
                        <a:t>X</a:t>
                      </a:r>
                      <a:endParaRPr lang="es-CL" sz="1400" b="1"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L" sz="1400" b="1" i="0" u="none" strike="noStrike" kern="1200" baseline="0" dirty="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upo 4"/>
          <p:cNvGrpSpPr/>
          <p:nvPr/>
        </p:nvGrpSpPr>
        <p:grpSpPr>
          <a:xfrm>
            <a:off x="2267744" y="1556792"/>
            <a:ext cx="4939172" cy="192161"/>
            <a:chOff x="2256135" y="1586159"/>
            <a:chExt cx="4939172" cy="192161"/>
          </a:xfrm>
          <a:solidFill>
            <a:schemeClr val="tx2">
              <a:lumMod val="50000"/>
            </a:schemeClr>
          </a:solidFill>
        </p:grpSpPr>
        <p:sp>
          <p:nvSpPr>
            <p:cNvPr id="10" name="Rectángulo 9"/>
            <p:cNvSpPr/>
            <p:nvPr/>
          </p:nvSpPr>
          <p:spPr>
            <a:xfrm>
              <a:off x="3866156" y="1586159"/>
              <a:ext cx="1603093" cy="18665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Gestión y Desarrollo</a:t>
              </a:r>
              <a:endParaRPr lang="es-CL" sz="1200" dirty="0"/>
            </a:p>
          </p:txBody>
        </p:sp>
        <p:sp>
          <p:nvSpPr>
            <p:cNvPr id="12" name="Rectángulo 11"/>
            <p:cNvSpPr/>
            <p:nvPr/>
          </p:nvSpPr>
          <p:spPr>
            <a:xfrm>
              <a:off x="5605121" y="1591663"/>
              <a:ext cx="1590186" cy="18665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Auditoría</a:t>
              </a:r>
              <a:endParaRPr lang="es-CL" sz="1200" dirty="0"/>
            </a:p>
          </p:txBody>
        </p:sp>
        <p:sp>
          <p:nvSpPr>
            <p:cNvPr id="13" name="Rectángulo 12"/>
            <p:cNvSpPr/>
            <p:nvPr/>
          </p:nvSpPr>
          <p:spPr>
            <a:xfrm>
              <a:off x="2256135" y="1586160"/>
              <a:ext cx="1493233" cy="186656"/>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Contraloría</a:t>
              </a:r>
              <a:endParaRPr lang="es-CL" sz="1200" dirty="0"/>
            </a:p>
          </p:txBody>
        </p:sp>
      </p:grpSp>
      <p:grpSp>
        <p:nvGrpSpPr>
          <p:cNvPr id="17" name="Grupo 16"/>
          <p:cNvGrpSpPr/>
          <p:nvPr/>
        </p:nvGrpSpPr>
        <p:grpSpPr>
          <a:xfrm>
            <a:off x="2195736" y="6453336"/>
            <a:ext cx="5040560" cy="186658"/>
            <a:chOff x="2267744" y="6453336"/>
            <a:chExt cx="5040560" cy="186658"/>
          </a:xfrm>
          <a:solidFill>
            <a:schemeClr val="tx2">
              <a:lumMod val="50000"/>
            </a:schemeClr>
          </a:solidFill>
        </p:grpSpPr>
        <p:sp>
          <p:nvSpPr>
            <p:cNvPr id="8" name="Rectángulo 7"/>
            <p:cNvSpPr/>
            <p:nvPr/>
          </p:nvSpPr>
          <p:spPr>
            <a:xfrm>
              <a:off x="2267744" y="6453337"/>
              <a:ext cx="1655941" cy="18665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RRHH</a:t>
              </a:r>
              <a:endParaRPr lang="es-CL" sz="1200" dirty="0"/>
            </a:p>
          </p:txBody>
        </p:sp>
        <p:sp>
          <p:nvSpPr>
            <p:cNvPr id="9" name="Rectángulo 8"/>
            <p:cNvSpPr/>
            <p:nvPr/>
          </p:nvSpPr>
          <p:spPr>
            <a:xfrm>
              <a:off x="3974439" y="6453337"/>
              <a:ext cx="1655941" cy="18665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Adm. Finanzas</a:t>
              </a:r>
              <a:endParaRPr lang="es-CL" sz="1200" dirty="0"/>
            </a:p>
          </p:txBody>
        </p:sp>
        <p:sp>
          <p:nvSpPr>
            <p:cNvPr id="14" name="Rectángulo 13"/>
            <p:cNvSpPr/>
            <p:nvPr/>
          </p:nvSpPr>
          <p:spPr>
            <a:xfrm>
              <a:off x="5705211" y="6453336"/>
              <a:ext cx="1603093" cy="18665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Informática</a:t>
              </a:r>
              <a:endParaRPr lang="es-CL" sz="1200" dirty="0"/>
            </a:p>
          </p:txBody>
        </p:sp>
      </p:grpSp>
      <p:sp>
        <p:nvSpPr>
          <p:cNvPr id="18" name="Rectángulo 17"/>
          <p:cNvSpPr/>
          <p:nvPr/>
        </p:nvSpPr>
        <p:spPr>
          <a:xfrm>
            <a:off x="323528" y="1424210"/>
            <a:ext cx="8496944" cy="5317158"/>
          </a:xfrm>
          <a:prstGeom prst="rect">
            <a:avLst/>
          </a:prstGeom>
          <a:noFill/>
          <a:ln w="28575">
            <a:solidFill>
              <a:srgbClr val="E102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Rectángulo 18"/>
          <p:cNvSpPr/>
          <p:nvPr/>
        </p:nvSpPr>
        <p:spPr>
          <a:xfrm>
            <a:off x="2247581" y="1019874"/>
            <a:ext cx="1493233" cy="297577"/>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Subdirección </a:t>
            </a:r>
            <a:endParaRPr lang="es-CL" sz="1200" dirty="0"/>
          </a:p>
        </p:txBody>
      </p:sp>
      <p:sp>
        <p:nvSpPr>
          <p:cNvPr id="20" name="Rectángulo 19"/>
          <p:cNvSpPr/>
          <p:nvPr/>
        </p:nvSpPr>
        <p:spPr>
          <a:xfrm>
            <a:off x="3887310" y="738549"/>
            <a:ext cx="1493233" cy="297577"/>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Dirección</a:t>
            </a:r>
            <a:endParaRPr lang="es-CL" sz="1200" dirty="0"/>
          </a:p>
        </p:txBody>
      </p:sp>
      <p:cxnSp>
        <p:nvCxnSpPr>
          <p:cNvPr id="22" name="Conector recto 21"/>
          <p:cNvCxnSpPr>
            <a:stCxn id="20" idx="2"/>
          </p:cNvCxnSpPr>
          <p:nvPr/>
        </p:nvCxnSpPr>
        <p:spPr>
          <a:xfrm flipH="1">
            <a:off x="4633926" y="1036126"/>
            <a:ext cx="1" cy="388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ector recto 23"/>
          <p:cNvCxnSpPr>
            <a:stCxn id="19" idx="3"/>
          </p:cNvCxnSpPr>
          <p:nvPr/>
        </p:nvCxnSpPr>
        <p:spPr>
          <a:xfrm flipV="1">
            <a:off x="3740814" y="1168662"/>
            <a:ext cx="893112"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flipV="1">
            <a:off x="4633927" y="1283170"/>
            <a:ext cx="893112" cy="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ángulo 25"/>
          <p:cNvSpPr/>
          <p:nvPr/>
        </p:nvSpPr>
        <p:spPr>
          <a:xfrm>
            <a:off x="5527039" y="1036126"/>
            <a:ext cx="1493233" cy="297577"/>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200" dirty="0" smtClean="0"/>
              <a:t>Comunicaciones</a:t>
            </a:r>
            <a:endParaRPr lang="es-CL" sz="1200" dirty="0"/>
          </a:p>
        </p:txBody>
      </p:sp>
      <p:cxnSp>
        <p:nvCxnSpPr>
          <p:cNvPr id="28" name="Conector recto de flecha 27"/>
          <p:cNvCxnSpPr>
            <a:stCxn id="8" idx="0"/>
          </p:cNvCxnSpPr>
          <p:nvPr/>
        </p:nvCxnSpPr>
        <p:spPr>
          <a:xfrm flipH="1" flipV="1">
            <a:off x="3023706" y="6301062"/>
            <a:ext cx="1" cy="152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ector recto de flecha 28"/>
          <p:cNvCxnSpPr/>
          <p:nvPr/>
        </p:nvCxnSpPr>
        <p:spPr>
          <a:xfrm flipH="1" flipV="1">
            <a:off x="4644008" y="6309320"/>
            <a:ext cx="1" cy="152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ector recto de flecha 29"/>
          <p:cNvCxnSpPr/>
          <p:nvPr/>
        </p:nvCxnSpPr>
        <p:spPr>
          <a:xfrm flipH="1" flipV="1">
            <a:off x="6372200" y="6301061"/>
            <a:ext cx="1" cy="152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ector recto de flecha 31"/>
          <p:cNvCxnSpPr>
            <a:stCxn id="13" idx="2"/>
          </p:cNvCxnSpPr>
          <p:nvPr/>
        </p:nvCxnSpPr>
        <p:spPr>
          <a:xfrm>
            <a:off x="3014361" y="1743449"/>
            <a:ext cx="9346" cy="152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ector recto de flecha 33"/>
          <p:cNvCxnSpPr/>
          <p:nvPr/>
        </p:nvCxnSpPr>
        <p:spPr>
          <a:xfrm>
            <a:off x="4634662" y="1764557"/>
            <a:ext cx="9346" cy="152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p:nvPr/>
        </p:nvCxnSpPr>
        <p:spPr>
          <a:xfrm>
            <a:off x="6362854" y="1764557"/>
            <a:ext cx="9346" cy="152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180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20459</TotalTime>
  <Words>5458</Words>
  <Application>Microsoft Office PowerPoint</Application>
  <PresentationFormat>Presentación en pantalla (4:3)</PresentationFormat>
  <Paragraphs>633</Paragraphs>
  <Slides>52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52</vt:i4>
      </vt:variant>
    </vt:vector>
  </HeadingPairs>
  <TitlesOfParts>
    <vt:vector size="61" baseType="lpstr">
      <vt:lpstr>Arial</vt:lpstr>
      <vt:lpstr>Calibri</vt:lpstr>
      <vt:lpstr>Symbol</vt:lpstr>
      <vt:lpstr>Times New Roman</vt:lpstr>
      <vt:lpstr>Verdana</vt:lpstr>
      <vt:lpstr>Wingdings</vt:lpstr>
      <vt:lpstr>ヒラギノ角ゴ Pro W3</vt:lpstr>
      <vt:lpstr>1_Office Theme</vt:lpstr>
      <vt:lpstr>2_Office Theme</vt:lpstr>
      <vt:lpstr>Proceso de Modernización de la Dirección del Trabajo  Principales Avances y Desafíos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Distribución de la Dotación Planta y Contrata, Respecto de Otras Instituciones Fiscalizadoras</vt:lpstr>
      <vt:lpstr>PLANTA LEGAL Y DOTACIÓN EFECTIVA ACTUAL DIRECCIÓN DEL TRABAJO DOTACIÓN EFECTIVA AL 30 DE JUNIO DE 2016  Composición de la Planta del Servicio</vt:lpstr>
      <vt:lpstr>Distribución de Regional de la Dotación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Gabriel Badagnani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Rafael Pereira Lagos</cp:lastModifiedBy>
  <cp:revision>1988</cp:revision>
  <cp:lastPrinted>2016-08-01T15:31:17Z</cp:lastPrinted>
  <dcterms:created xsi:type="dcterms:W3CDTF">2010-11-27T19:44:20Z</dcterms:created>
  <dcterms:modified xsi:type="dcterms:W3CDTF">2016-08-08T12:36:33Z</dcterms:modified>
</cp:coreProperties>
</file>